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3"/>
  </p:notesMasterIdLst>
  <p:handoutMasterIdLst>
    <p:handoutMasterId r:id="rId34"/>
  </p:handoutMasterIdLst>
  <p:sldIdLst>
    <p:sldId id="272" r:id="rId2"/>
    <p:sldId id="280" r:id="rId3"/>
    <p:sldId id="281" r:id="rId4"/>
    <p:sldId id="273" r:id="rId5"/>
    <p:sldId id="298" r:id="rId6"/>
    <p:sldId id="344" r:id="rId7"/>
    <p:sldId id="305" r:id="rId8"/>
    <p:sldId id="303" r:id="rId9"/>
    <p:sldId id="304" r:id="rId10"/>
    <p:sldId id="341" r:id="rId11"/>
    <p:sldId id="342" r:id="rId12"/>
    <p:sldId id="275" r:id="rId13"/>
    <p:sldId id="276" r:id="rId14"/>
    <p:sldId id="284" r:id="rId15"/>
    <p:sldId id="297" r:id="rId16"/>
    <p:sldId id="285" r:id="rId17"/>
    <p:sldId id="286" r:id="rId18"/>
    <p:sldId id="287" r:id="rId19"/>
    <p:sldId id="277" r:id="rId20"/>
    <p:sldId id="278" r:id="rId21"/>
    <p:sldId id="279" r:id="rId22"/>
    <p:sldId id="300" r:id="rId23"/>
    <p:sldId id="288" r:id="rId24"/>
    <p:sldId id="289" r:id="rId25"/>
    <p:sldId id="295" r:id="rId26"/>
    <p:sldId id="292" r:id="rId27"/>
    <p:sldId id="293" r:id="rId28"/>
    <p:sldId id="290" r:id="rId29"/>
    <p:sldId id="291" r:id="rId30"/>
    <p:sldId id="299" r:id="rId31"/>
    <p:sldId id="294" r:id="rId32"/>
  </p:sldIdLst>
  <p:sldSz cx="12192000" cy="6858000"/>
  <p:notesSz cx="6858000" cy="9144000"/>
  <p:defaultTextStyle>
    <a:defPPr rtl="0"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1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1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286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56562-DC4D-4AA5-8630-FDEB33F1E579}" type="datetime1">
              <a:rPr lang="sl-SI" smtClean="0"/>
              <a:t>13. 12. 2023</a:t>
            </a:fld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B04B22-9F99-47A4-A5AA-CFC75444275A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381180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995DCFF-7A3B-4198-A7C7-2B00A83CBFCC}" type="datetime1">
              <a:rPr lang="sl-SI" smtClean="0"/>
              <a:t>13. 12. 2023</a:t>
            </a:fld>
            <a:endParaRPr lang="sl-SI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dirty="0"/>
          </a:p>
        </p:txBody>
      </p:sp>
      <p:sp>
        <p:nvSpPr>
          <p:cNvPr id="5" name="Označba mesta za opomb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dirty="0"/>
              <a:t>Uredite sloge besedila matrice</a:t>
            </a:r>
          </a:p>
          <a:p>
            <a:pPr lvl="1" rtl="0"/>
            <a:r>
              <a:rPr lang="sl-SI" dirty="0"/>
              <a:t>Druga raven</a:t>
            </a:r>
          </a:p>
          <a:p>
            <a:pPr lvl="2" rtl="0"/>
            <a:r>
              <a:rPr lang="sl-SI" dirty="0"/>
              <a:t>Tretja raven</a:t>
            </a:r>
          </a:p>
          <a:p>
            <a:pPr lvl="3" rtl="0"/>
            <a:r>
              <a:rPr lang="sl-SI" dirty="0"/>
              <a:t>Četrta raven</a:t>
            </a:r>
          </a:p>
          <a:p>
            <a:pPr lvl="4" rtl="0"/>
            <a:r>
              <a:rPr lang="sl-SI" dirty="0"/>
              <a:t>Peta raven</a:t>
            </a:r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93B0CF2-7F87-4E02-A248-870047730F99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sliko diapoz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za opomb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93B0CF2-7F87-4E02-A248-870047730F99}" type="slidenum">
              <a:rPr lang="sl-SI" smtClean="0"/>
              <a:t>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95133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sl-SI" smtClean="0"/>
              <a:t>4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42062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sl-SI" smtClean="0"/>
              <a:t>12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33747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sl-SI" smtClean="0"/>
              <a:t>13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0647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sl-SI" smtClean="0"/>
              <a:t>19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87046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sl-SI" smtClean="0"/>
              <a:t>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84336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sl-SI" smtClean="0"/>
              <a:t>21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54625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kupina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Pravokotnik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endParaRPr lang="sl-SI" dirty="0"/>
            </a:p>
          </p:txBody>
        </p:sp>
        <p:cxnSp>
          <p:nvCxnSpPr>
            <p:cNvPr id="7" name="Raven povezovalnik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Raven povezovalnik 4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en povezovalnik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Naslov 8"/>
          <p:cNvSpPr>
            <a:spLocks noGrp="1"/>
          </p:cNvSpPr>
          <p:nvPr>
            <p:ph type="ctrTitle" hasCustomPrompt="1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sl-SI" dirty="0"/>
              <a:t>Kliknite, če želite urediti slog naslova matrice</a:t>
            </a:r>
            <a:endParaRPr kumimoji="0" lang="sl-SI" dirty="0"/>
          </a:p>
        </p:txBody>
      </p:sp>
      <p:sp>
        <p:nvSpPr>
          <p:cNvPr id="17" name="Podnaslov 16"/>
          <p:cNvSpPr>
            <a:spLocks noGrp="1"/>
          </p:cNvSpPr>
          <p:nvPr>
            <p:ph type="subTitle" idx="1" hasCustomPrompt="1"/>
          </p:nvPr>
        </p:nvSpPr>
        <p:spPr>
          <a:xfrm>
            <a:off x="711200" y="3228536"/>
            <a:ext cx="10472928" cy="1752600"/>
          </a:xfrm>
        </p:spPr>
        <p:txBody>
          <a:bodyPr lIns="0" rIns="18288" rtlCol="0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sl-SI" dirty="0"/>
              <a:t>Kliknite, če želite urediti slog podnaslova matrice</a:t>
            </a:r>
            <a:endParaRPr kumimoji="0" lang="sl-SI" dirty="0"/>
          </a:p>
        </p:txBody>
      </p:sp>
      <p:sp>
        <p:nvSpPr>
          <p:cNvPr id="30" name="Označba mesta za datum 2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83BFD8-85C1-4FC1-B32F-29F1269BAA62}" type="datetime1">
              <a:rPr lang="sl-SI" smtClean="0"/>
              <a:t>13. 12. 2023</a:t>
            </a:fld>
            <a:endParaRPr lang="sl-SI" dirty="0"/>
          </a:p>
        </p:txBody>
      </p:sp>
      <p:sp>
        <p:nvSpPr>
          <p:cNvPr id="19" name="Označba mesta za nogo 1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/>
              <a:t>Dodajte nogo</a:t>
            </a:r>
          </a:p>
        </p:txBody>
      </p:sp>
      <p:sp>
        <p:nvSpPr>
          <p:cNvPr id="27" name="Označba mesta za številko diapozitiva 2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80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kumimoji="0" lang="sl-SI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 eaLnBrk="1" latinLnBrk="0" hangingPunct="1"/>
            <a:r>
              <a:rPr lang="sl-SI"/>
              <a:t>Uredite sloge besedila matrice</a:t>
            </a:r>
          </a:p>
          <a:p>
            <a:pPr lvl="1" rtl="0" eaLnBrk="1" latinLnBrk="0" hangingPunct="1"/>
            <a:r>
              <a:rPr lang="sl-SI"/>
              <a:t>Druga raven</a:t>
            </a:r>
          </a:p>
          <a:p>
            <a:pPr lvl="2" rtl="0" eaLnBrk="1" latinLnBrk="0" hangingPunct="1"/>
            <a:r>
              <a:rPr lang="sl-SI"/>
              <a:t>Tretja raven</a:t>
            </a:r>
          </a:p>
          <a:p>
            <a:pPr lvl="3" rtl="0" eaLnBrk="1" latinLnBrk="0" hangingPunct="1"/>
            <a:r>
              <a:rPr lang="sl-SI"/>
              <a:t>Četrta raven</a:t>
            </a:r>
          </a:p>
          <a:p>
            <a:pPr lvl="4" rtl="0" eaLnBrk="1" latinLnBrk="0" hangingPunct="1"/>
            <a:r>
              <a:rPr lang="sl-SI"/>
              <a:t>Peta raven</a:t>
            </a:r>
            <a:endParaRPr kumimoji="0"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6177229-E80A-4991-973C-7D159892AC01}" type="datetime1">
              <a:rPr lang="sl-SI" smtClean="0"/>
              <a:t>13. 12. 2023</a:t>
            </a:fld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/>
              <a:t>Dodajte nogo</a:t>
            </a:r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777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 rtlCol="0"/>
          <a:lstStyle/>
          <a:p>
            <a:pPr rtl="0"/>
            <a:r>
              <a:rPr lang="sl-SI"/>
              <a:t>Kliknite, če želite urediti slog naslova matrice</a:t>
            </a:r>
            <a:endParaRPr kumimoji="0" lang="sl-SI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 rtlCol="0"/>
          <a:lstStyle/>
          <a:p>
            <a:pPr lvl="0" rtl="0" eaLnBrk="1" latinLnBrk="0" hangingPunct="1"/>
            <a:r>
              <a:rPr lang="sl-SI"/>
              <a:t>Uredite sloge besedila matrice</a:t>
            </a:r>
          </a:p>
          <a:p>
            <a:pPr lvl="1" rtl="0" eaLnBrk="1" latinLnBrk="0" hangingPunct="1"/>
            <a:r>
              <a:rPr lang="sl-SI"/>
              <a:t>Druga raven</a:t>
            </a:r>
          </a:p>
          <a:p>
            <a:pPr lvl="2" rtl="0" eaLnBrk="1" latinLnBrk="0" hangingPunct="1"/>
            <a:r>
              <a:rPr lang="sl-SI"/>
              <a:t>Tretja raven</a:t>
            </a:r>
          </a:p>
          <a:p>
            <a:pPr lvl="3" rtl="0" eaLnBrk="1" latinLnBrk="0" hangingPunct="1"/>
            <a:r>
              <a:rPr lang="sl-SI"/>
              <a:t>Četrta raven</a:t>
            </a:r>
          </a:p>
          <a:p>
            <a:pPr lvl="4" rtl="0" eaLnBrk="1" latinLnBrk="0" hangingPunct="1"/>
            <a:r>
              <a:rPr lang="sl-SI"/>
              <a:t>Peta raven</a:t>
            </a:r>
            <a:endParaRPr kumimoji="0"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C923BC8-446C-4628-A050-E70524FAF011}" type="datetime1">
              <a:rPr lang="sl-SI" smtClean="0"/>
              <a:t>13. 12. 2023</a:t>
            </a:fld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/>
              <a:t>Dodajte nogo</a:t>
            </a:r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69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kumimoji="0"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 eaLnBrk="1" latinLnBrk="0" hangingPunct="1"/>
            <a:r>
              <a:rPr lang="sl-SI"/>
              <a:t>Uredite sloge besedila matrice</a:t>
            </a:r>
          </a:p>
          <a:p>
            <a:pPr lvl="1" rtl="0" eaLnBrk="1" latinLnBrk="0" hangingPunct="1"/>
            <a:r>
              <a:rPr lang="sl-SI"/>
              <a:t>Druga raven</a:t>
            </a:r>
          </a:p>
          <a:p>
            <a:pPr lvl="2" rtl="0" eaLnBrk="1" latinLnBrk="0" hangingPunct="1"/>
            <a:r>
              <a:rPr lang="sl-SI"/>
              <a:t>Tretja raven</a:t>
            </a:r>
          </a:p>
          <a:p>
            <a:pPr lvl="3" rtl="0" eaLnBrk="1" latinLnBrk="0" hangingPunct="1"/>
            <a:r>
              <a:rPr lang="sl-SI"/>
              <a:t>Četrta raven</a:t>
            </a:r>
          </a:p>
          <a:p>
            <a:pPr lvl="4" rtl="0" eaLnBrk="1" latinLnBrk="0" hangingPunct="1"/>
            <a:r>
              <a:rPr lang="sl-SI"/>
              <a:t>Peta raven</a:t>
            </a:r>
            <a:endParaRPr kumimoji="0"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D2DD2A-5CAE-4235-8DA6-ACC61481F8EC}" type="datetime1">
              <a:rPr lang="sl-SI" smtClean="0"/>
              <a:t>13. 12. 2023</a:t>
            </a:fld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/>
              <a:t>Dodajte nogo</a:t>
            </a:r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rtlCol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sl-SI"/>
              <a:t>Kliknite, če želite urediti slog naslova matrice</a:t>
            </a:r>
            <a:endParaRPr kumimoji="0" lang="sl-SI" dirty="0"/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rtlCol="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sl-SI"/>
              <a:t>Uredite sloge besedila matrice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EF515F-88EF-49FB-A198-42B213E76718}" type="datetime1">
              <a:rPr lang="sl-SI" smtClean="0"/>
              <a:t>13. 12. 2023</a:t>
            </a:fld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/>
              <a:t>Dodajte nogo</a:t>
            </a:r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31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kumimoji="0"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 rtlCol="0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sl-SI"/>
              <a:t>Uredite sloge besedila matrice</a:t>
            </a:r>
          </a:p>
          <a:p>
            <a:pPr lvl="1" rtl="0" eaLnBrk="1" latinLnBrk="0" hangingPunct="1"/>
            <a:r>
              <a:rPr lang="sl-SI"/>
              <a:t>Druga raven</a:t>
            </a:r>
          </a:p>
          <a:p>
            <a:pPr lvl="2" rtl="0" eaLnBrk="1" latinLnBrk="0" hangingPunct="1"/>
            <a:r>
              <a:rPr lang="sl-SI"/>
              <a:t>Tretja raven</a:t>
            </a:r>
          </a:p>
          <a:p>
            <a:pPr lvl="3" rtl="0" eaLnBrk="1" latinLnBrk="0" hangingPunct="1"/>
            <a:r>
              <a:rPr lang="sl-SI"/>
              <a:t>Četrta raven</a:t>
            </a:r>
          </a:p>
          <a:p>
            <a:pPr lvl="4" rtl="0" eaLnBrk="1" latinLnBrk="0" hangingPunct="1"/>
            <a:r>
              <a:rPr lang="sl-SI"/>
              <a:t>Peta raven</a:t>
            </a:r>
            <a:endParaRPr kumimoji="0" lang="sl-SI" dirty="0"/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 rtlCol="0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sl-SI"/>
              <a:t>Uredite sloge besedila matrice</a:t>
            </a:r>
          </a:p>
          <a:p>
            <a:pPr lvl="1" rtl="0" eaLnBrk="1" latinLnBrk="0" hangingPunct="1"/>
            <a:r>
              <a:rPr lang="sl-SI"/>
              <a:t>Druga raven</a:t>
            </a:r>
          </a:p>
          <a:p>
            <a:pPr lvl="2" rtl="0" eaLnBrk="1" latinLnBrk="0" hangingPunct="1"/>
            <a:r>
              <a:rPr lang="sl-SI"/>
              <a:t>Tretja raven</a:t>
            </a:r>
          </a:p>
          <a:p>
            <a:pPr lvl="3" rtl="0" eaLnBrk="1" latinLnBrk="0" hangingPunct="1"/>
            <a:r>
              <a:rPr lang="sl-SI"/>
              <a:t>Četrta raven</a:t>
            </a:r>
          </a:p>
          <a:p>
            <a:pPr lvl="4" rtl="0" eaLnBrk="1" latinLnBrk="0" hangingPunct="1"/>
            <a:r>
              <a:rPr lang="sl-SI"/>
              <a:t>Peta raven</a:t>
            </a:r>
            <a:endParaRPr kumimoji="0"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F3D586-9524-4CFF-9B35-17FB04A99273}" type="datetime1">
              <a:rPr lang="sl-SI" smtClean="0"/>
              <a:t>13. 12. 2023</a:t>
            </a:fld>
            <a:endParaRPr lang="sl-SI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/>
              <a:t>Dodajte nogo</a:t>
            </a:r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90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rtlCol="0" anchor="b"/>
          <a:lstStyle>
            <a:lvl1pPr>
              <a:defRPr/>
            </a:lvl1pPr>
          </a:lstStyle>
          <a:p>
            <a:pPr rtl="0"/>
            <a:r>
              <a:rPr lang="sl-SI"/>
              <a:t>Kliknite, če želite urediti slog naslova matrice</a:t>
            </a:r>
            <a:endParaRPr kumimoji="0" lang="sl-SI" dirty="0"/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rtlCol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sl-SI"/>
              <a:t>Uredite sloge besedila matrice</a:t>
            </a:r>
          </a:p>
        </p:txBody>
      </p:sp>
      <p:sp>
        <p:nvSpPr>
          <p:cNvPr id="5" name="Označba mesta vsebine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sl-SI"/>
              <a:t>Uredite sloge besedila matrice</a:t>
            </a:r>
          </a:p>
          <a:p>
            <a:pPr lvl="1" rtl="0" eaLnBrk="1" latinLnBrk="0" hangingPunct="1"/>
            <a:r>
              <a:rPr lang="sl-SI"/>
              <a:t>Druga raven</a:t>
            </a:r>
          </a:p>
          <a:p>
            <a:pPr lvl="2" rtl="0" eaLnBrk="1" latinLnBrk="0" hangingPunct="1"/>
            <a:r>
              <a:rPr lang="sl-SI"/>
              <a:t>Tretja raven</a:t>
            </a:r>
          </a:p>
          <a:p>
            <a:pPr lvl="3" rtl="0" eaLnBrk="1" latinLnBrk="0" hangingPunct="1"/>
            <a:r>
              <a:rPr lang="sl-SI"/>
              <a:t>Četrta raven</a:t>
            </a:r>
          </a:p>
          <a:p>
            <a:pPr lvl="4" rtl="0" eaLnBrk="1" latinLnBrk="0" hangingPunct="1"/>
            <a:r>
              <a:rPr lang="sl-SI"/>
              <a:t>Peta raven</a:t>
            </a:r>
            <a:endParaRPr kumimoji="0" lang="sl-SI" dirty="0"/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rtlCol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sl-SI"/>
              <a:t>Uredite sloge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sl-SI"/>
              <a:t>Uredite sloge besedila matrice</a:t>
            </a:r>
          </a:p>
          <a:p>
            <a:pPr lvl="1" rtl="0" eaLnBrk="1" latinLnBrk="0" hangingPunct="1"/>
            <a:r>
              <a:rPr lang="sl-SI"/>
              <a:t>Druga raven</a:t>
            </a:r>
          </a:p>
          <a:p>
            <a:pPr lvl="2" rtl="0" eaLnBrk="1" latinLnBrk="0" hangingPunct="1"/>
            <a:r>
              <a:rPr lang="sl-SI"/>
              <a:t>Tretja raven</a:t>
            </a:r>
          </a:p>
          <a:p>
            <a:pPr lvl="3" rtl="0" eaLnBrk="1" latinLnBrk="0" hangingPunct="1"/>
            <a:r>
              <a:rPr lang="sl-SI"/>
              <a:t>Četrta raven</a:t>
            </a:r>
          </a:p>
          <a:p>
            <a:pPr lvl="4" rtl="0" eaLnBrk="1" latinLnBrk="0" hangingPunct="1"/>
            <a:r>
              <a:rPr lang="sl-SI"/>
              <a:t>Peta raven</a:t>
            </a:r>
            <a:endParaRPr kumimoji="0" lang="sl-SI" dirty="0"/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83E709-E8C4-4871-9103-30FC2E980C0A}" type="datetime1">
              <a:rPr lang="sl-SI" smtClean="0"/>
              <a:t>13. 12. 2023</a:t>
            </a:fld>
            <a:endParaRPr lang="sl-SI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/>
              <a:t>Dodajte nogo</a:t>
            </a:r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501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sl-SI"/>
              <a:t>Kliknite, če želite urediti slog naslova matrice</a:t>
            </a:r>
            <a:endParaRPr kumimoji="0"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CB1373-BB3B-4875-8EAE-99F257775020}" type="datetime1">
              <a:rPr lang="sl-SI" smtClean="0"/>
              <a:t>13. 12. 2023</a:t>
            </a:fld>
            <a:endParaRPr lang="sl-SI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/>
              <a:t>Dodajte nogo</a:t>
            </a:r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718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C2D08E-1C10-490E-B29B-BDBB22F7C68E}" type="datetime1">
              <a:rPr lang="sl-SI" smtClean="0"/>
              <a:t>13. 12. 2023</a:t>
            </a:fld>
            <a:endParaRPr lang="sl-SI" dirty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/>
              <a:t>Dodajte nogo</a:t>
            </a:r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28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rtlCol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sl-SI"/>
              <a:t>Kliknite, če želite urediti slog naslova matrice</a:t>
            </a:r>
            <a:endParaRPr kumimoji="0" lang="sl-SI" dirty="0"/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 rtlCol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sl-SI"/>
              <a:t>Uredite sloge besedila matrice</a:t>
            </a:r>
          </a:p>
          <a:p>
            <a:pPr lvl="1" rtl="0" eaLnBrk="1" latinLnBrk="0" hangingPunct="1"/>
            <a:r>
              <a:rPr lang="sl-SI"/>
              <a:t>Druga raven</a:t>
            </a:r>
          </a:p>
          <a:p>
            <a:pPr lvl="2" rtl="0" eaLnBrk="1" latinLnBrk="0" hangingPunct="1"/>
            <a:r>
              <a:rPr lang="sl-SI"/>
              <a:t>Tretja raven</a:t>
            </a:r>
          </a:p>
          <a:p>
            <a:pPr lvl="3" rtl="0" eaLnBrk="1" latinLnBrk="0" hangingPunct="1"/>
            <a:r>
              <a:rPr lang="sl-SI"/>
              <a:t>Četrta raven</a:t>
            </a:r>
          </a:p>
          <a:p>
            <a:pPr lvl="4" rtl="0" eaLnBrk="1" latinLnBrk="0" hangingPunct="1"/>
            <a:r>
              <a:rPr lang="sl-SI"/>
              <a:t>Peta raven</a:t>
            </a:r>
            <a:endParaRPr kumimoji="0" lang="sl-SI" dirty="0"/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 rtlCol="0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rtl="0" eaLnBrk="1" latinLnBrk="0" hangingPunct="1"/>
            <a:r>
              <a:rPr lang="sl-SI"/>
              <a:t>Uredite sloge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F7FD53-FD20-440F-841C-893BDD7332A7}" type="datetime1">
              <a:rPr lang="sl-SI" smtClean="0"/>
              <a:t>13. 12. 2023</a:t>
            </a:fld>
            <a:endParaRPr lang="sl-SI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/>
              <a:t>Dodajte nogo</a:t>
            </a:r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91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z enim odrezanim in zaobljenim vogalom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l-SI" sz="1800" dirty="0"/>
          </a:p>
        </p:txBody>
      </p:sp>
      <p:sp>
        <p:nvSpPr>
          <p:cNvPr id="12" name="Pravokotni trikotnik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l-SI" sz="180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rtlCol="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rtl="0"/>
            <a:r>
              <a:rPr lang="sl-SI"/>
              <a:t>Kliknite, če želite urediti slog naslova matrice</a:t>
            </a:r>
            <a:endParaRPr kumimoji="0" lang="sl-SI" dirty="0"/>
          </a:p>
        </p:txBody>
      </p:sp>
      <p:sp>
        <p:nvSpPr>
          <p:cNvPr id="3" name="Označba mesta za sliko 2" descr="Prazna označba mesta za dodajanje slike. Kliknite označbo mesta in izberite sliko, ki jo želite dodati.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 rtlCol="0"/>
          <a:lstStyle>
            <a:lvl1pPr marL="0" indent="0">
              <a:buNone/>
              <a:defRPr sz="3200"/>
            </a:lvl1pPr>
          </a:lstStyle>
          <a:p>
            <a:pPr rtl="0"/>
            <a:r>
              <a:rPr lang="sl-SI"/>
              <a:t>Kliknite ikono, če želite dodati sliko</a:t>
            </a:r>
            <a:endParaRPr kumimoji="0" lang="sl-SI" dirty="0"/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rtlCol="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rtl="0" eaLnBrk="1" latinLnBrk="0" hangingPunct="1"/>
            <a:r>
              <a:rPr lang="sl-SI"/>
              <a:t>Uredite sloge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45E7F6-CC49-44B1-893D-C9CB9E49F531}" type="datetime1">
              <a:rPr lang="sl-SI" smtClean="0"/>
              <a:t>13. 12. 2023</a:t>
            </a:fld>
            <a:endParaRPr lang="sl-SI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/>
              <a:t>Dodajte nogo</a:t>
            </a:r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 rtlCol="0"/>
          <a:lstStyle/>
          <a:p>
            <a:pPr rtl="0"/>
            <a:fld id="{401CF334-2D5C-4859-84A6-CA7E6E43FAEB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10" name="Prostoročno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algn="l" rtl="0" eaLnBrk="1" latinLnBrk="0" hangingPunct="1"/>
            <a:endParaRPr kumimoji="0" lang="sl-SI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Prostoročno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algn="l" rtl="0" eaLnBrk="1" latinLnBrk="0" hangingPunct="1"/>
            <a:endParaRPr kumimoji="0" lang="sl-SI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Skupina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Pravokotnik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dirty="0"/>
            </a:p>
          </p:txBody>
        </p:sp>
        <p:grpSp>
          <p:nvGrpSpPr>
            <p:cNvPr id="27" name="Skupina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Prostoročno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rtlCol="0" anchor="t" compatLnSpc="1"/>
              <a:lstStyle/>
              <a:p>
                <a:pPr marL="0" algn="l" rtl="0" eaLnBrk="1" latinLnBrk="0" hangingPunct="1"/>
                <a:endParaRPr kumimoji="0" lang="sl-SI" sz="18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Prostoročno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rtlCol="0" anchor="t" compatLnSpc="1"/>
              <a:lstStyle/>
              <a:p>
                <a:pPr marL="0" algn="l" rtl="0" eaLnBrk="1" latinLnBrk="0" hangingPunct="1"/>
                <a:endParaRPr kumimoji="0" lang="sl-SI" sz="18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" name="Skupina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Prostoročno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rtl="0"/>
                  <a:endParaRPr kumimoji="0" lang="sl-SI" sz="1800" dirty="0"/>
                </a:p>
              </p:txBody>
            </p:sp>
            <p:sp>
              <p:nvSpPr>
                <p:cNvPr id="33" name="Prostoročno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rtl="0"/>
                  <a:endParaRPr kumimoji="0" lang="sl-SI" sz="1800" dirty="0"/>
                </a:p>
              </p:txBody>
            </p:sp>
          </p:grpSp>
        </p:grpSp>
      </p:grpSp>
      <p:sp>
        <p:nvSpPr>
          <p:cNvPr id="9" name="Označba mesta za naslov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rtlCol="0" anchor="b">
            <a:normAutofit/>
          </a:bodyPr>
          <a:lstStyle/>
          <a:p>
            <a:pPr rtl="0"/>
            <a:r>
              <a:rPr lang="sl-SI" dirty="0"/>
              <a:t>Kliknite, če želite urediti slog naslova matrice</a:t>
            </a:r>
            <a:endParaRPr kumimoji="0" lang="sl-SI" dirty="0"/>
          </a:p>
        </p:txBody>
      </p:sp>
      <p:sp>
        <p:nvSpPr>
          <p:cNvPr id="30" name="Označba mesta za besedilo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 eaLnBrk="1" latinLnBrk="0" hangingPunct="1"/>
            <a:r>
              <a:rPr lang="sl-SI" dirty="0"/>
              <a:t>Uredite sloge besedila matrice</a:t>
            </a:r>
          </a:p>
          <a:p>
            <a:pPr lvl="1" rtl="0" eaLnBrk="1" latinLnBrk="0" hangingPunct="1"/>
            <a:r>
              <a:rPr lang="sl-SI" dirty="0"/>
              <a:t>Druga raven</a:t>
            </a:r>
          </a:p>
          <a:p>
            <a:pPr lvl="2" rtl="0" eaLnBrk="1" latinLnBrk="0" hangingPunct="1"/>
            <a:r>
              <a:rPr lang="sl-SI" dirty="0"/>
              <a:t>Tretja raven</a:t>
            </a:r>
          </a:p>
          <a:p>
            <a:pPr lvl="3" rtl="0" eaLnBrk="1" latinLnBrk="0" hangingPunct="1"/>
            <a:r>
              <a:rPr lang="sl-SI" dirty="0"/>
              <a:t>Četrta raven</a:t>
            </a:r>
          </a:p>
          <a:p>
            <a:pPr lvl="4" rtl="0" eaLnBrk="1" latinLnBrk="0" hangingPunct="1"/>
            <a:r>
              <a:rPr lang="sl-SI" dirty="0"/>
              <a:t>Peta raven</a:t>
            </a:r>
          </a:p>
        </p:txBody>
      </p:sp>
      <p:sp>
        <p:nvSpPr>
          <p:cNvPr id="10" name="Označba mesta za datum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fld id="{008D0D69-D5A0-4F0C-8106-14E3E3FA6E9D}" type="datetime1">
              <a:rPr lang="sl-SI" smtClean="0"/>
              <a:t>13. 12. 2023</a:t>
            </a:fld>
            <a:endParaRPr lang="sl-SI" dirty="0"/>
          </a:p>
        </p:txBody>
      </p:sp>
      <p:sp>
        <p:nvSpPr>
          <p:cNvPr id="22" name="Označba mesta za nogo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sl-SI" dirty="0"/>
              <a:t>Dodajte nogo</a:t>
            </a:r>
          </a:p>
        </p:txBody>
      </p:sp>
      <p:sp>
        <p:nvSpPr>
          <p:cNvPr id="18" name="Označba mesta za številko diapozitiva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fld id="{401CF334-2D5C-4859-84A6-CA7E6E43FAEB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7" Type="http://schemas.openxmlformats.org/officeDocument/2006/relationships/image" Target="../media/image82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jpeg"/><Relationship Id="rId3" Type="http://schemas.openxmlformats.org/officeDocument/2006/relationships/image" Target="../media/image89.jpeg"/><Relationship Id="rId7" Type="http://schemas.openxmlformats.org/officeDocument/2006/relationships/image" Target="../media/image93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7" Type="http://schemas.openxmlformats.org/officeDocument/2006/relationships/image" Target="../media/image100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-2324" y="2997904"/>
            <a:ext cx="12192000" cy="2139147"/>
          </a:xfrm>
        </p:spPr>
        <p:txBody>
          <a:bodyPr rtlCol="0">
            <a:normAutofit fontScale="90000"/>
          </a:bodyPr>
          <a:lstStyle/>
          <a:p>
            <a:pPr algn="ctr" rtl="0"/>
            <a:br>
              <a:rPr lang="sl-SI" dirty="0"/>
            </a:br>
            <a:r>
              <a:rPr lang="sl-SI" sz="5300" dirty="0" err="1"/>
              <a:t>Mission</a:t>
            </a:r>
            <a:r>
              <a:rPr lang="sl-SI" sz="5300" dirty="0"/>
              <a:t>: </a:t>
            </a:r>
            <a:br>
              <a:rPr lang="sl-SI" sz="5300" dirty="0"/>
            </a:br>
            <a:r>
              <a:rPr lang="sl-SI" sz="5300" dirty="0"/>
              <a:t>PODRUŽNIČARJI GREMO NAPREJ</a:t>
            </a:r>
            <a:br>
              <a:rPr lang="sl-SI" sz="5300" dirty="0"/>
            </a:br>
            <a:r>
              <a:rPr lang="sl-SI" sz="5300" dirty="0"/>
              <a:t>(</a:t>
            </a:r>
            <a:r>
              <a:rPr lang="sl-SI" sz="5300" dirty="0" err="1"/>
              <a:t>Branch</a:t>
            </a:r>
            <a:r>
              <a:rPr lang="sl-SI" sz="5300" dirty="0"/>
              <a:t> </a:t>
            </a:r>
            <a:r>
              <a:rPr lang="sl-SI" sz="5300" dirty="0" err="1"/>
              <a:t>schools</a:t>
            </a:r>
            <a:r>
              <a:rPr lang="sl-SI" sz="5300" dirty="0"/>
              <a:t> are </a:t>
            </a:r>
            <a:r>
              <a:rPr lang="sl-SI" sz="5300" dirty="0" err="1"/>
              <a:t>moving</a:t>
            </a:r>
            <a:r>
              <a:rPr lang="sl-SI" sz="5300" dirty="0"/>
              <a:t> </a:t>
            </a:r>
            <a:r>
              <a:rPr lang="sl-SI" sz="5300" dirty="0" err="1"/>
              <a:t>forward</a:t>
            </a:r>
            <a:r>
              <a:rPr lang="sl-SI" sz="5300" dirty="0"/>
              <a:t>)</a:t>
            </a:r>
            <a:endParaRPr lang="sl-SI" dirty="0"/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>
          <a:xfrm>
            <a:off x="258961" y="5407138"/>
            <a:ext cx="11103641" cy="556856"/>
          </a:xfrm>
        </p:spPr>
        <p:txBody>
          <a:bodyPr rtlCol="0">
            <a:normAutofit/>
          </a:bodyPr>
          <a:lstStyle/>
          <a:p>
            <a:pPr rtl="0"/>
            <a:endParaRPr lang="sl-SI" dirty="0"/>
          </a:p>
          <a:p>
            <a:pPr rtl="0"/>
            <a:endParaRPr lang="sl-SI" dirty="0"/>
          </a:p>
          <a:p>
            <a:pPr rtl="0"/>
            <a:endParaRPr lang="sl-SI" dirty="0"/>
          </a:p>
          <a:p>
            <a:pPr rtl="0"/>
            <a:endParaRPr lang="sl-SI" dirty="0"/>
          </a:p>
          <a:p>
            <a:pPr rtl="0"/>
            <a:endParaRPr lang="sl-SI" dirty="0"/>
          </a:p>
        </p:txBody>
      </p:sp>
      <p:pic>
        <p:nvPicPr>
          <p:cNvPr id="1028" name="Slika 11" descr="logo%20OS%20Sostro">
            <a:extLst>
              <a:ext uri="{FF2B5EF4-FFF2-40B4-BE49-F238E27FC236}">
                <a16:creationId xmlns:a16="http://schemas.microsoft.com/office/drawing/2014/main" id="{F524AC92-7898-42E9-A24C-7BB748ECE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200" y="612622"/>
            <a:ext cx="2310979" cy="225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Slika 10" descr="Pedenjped5">
            <a:extLst>
              <a:ext uri="{FF2B5EF4-FFF2-40B4-BE49-F238E27FC236}">
                <a16:creationId xmlns:a16="http://schemas.microsoft.com/office/drawing/2014/main" id="{D2287547-A016-4317-BCB9-803C72A7E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3507" y="1401985"/>
            <a:ext cx="2734157" cy="128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Slika 9" descr="znak TD Besnica Janče">
            <a:extLst>
              <a:ext uri="{FF2B5EF4-FFF2-40B4-BE49-F238E27FC236}">
                <a16:creationId xmlns:a16="http://schemas.microsoft.com/office/drawing/2014/main" id="{1A045853-3FB1-45F6-9C37-F9CE710A1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3721" y="1115358"/>
            <a:ext cx="2583836" cy="157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Slika 7" descr="SD_Jance">
            <a:extLst>
              <a:ext uri="{FF2B5EF4-FFF2-40B4-BE49-F238E27FC236}">
                <a16:creationId xmlns:a16="http://schemas.microsoft.com/office/drawing/2014/main" id="{8BEB70F0-9354-4564-AC40-A207820F3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72685" y="1069744"/>
            <a:ext cx="1713763" cy="171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">
            <a:extLst>
              <a:ext uri="{FF2B5EF4-FFF2-40B4-BE49-F238E27FC236}">
                <a16:creationId xmlns:a16="http://schemas.microsoft.com/office/drawing/2014/main" id="{DB875160-36BC-4843-86CB-334FC1716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D9109B72-10CC-42DD-ABA4-BABABF6A8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79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sl-SI" altLang="sl-S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0CBB379-C098-4401-951F-65D4AEAFE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63015" y="-356383"/>
            <a:ext cx="1294759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kumimoji="0" lang="sl-SI" altLang="sl-S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1" name="Slika 5" descr="OZNAKA LEADER PRP (2)">
            <a:extLst>
              <a:ext uri="{FF2B5EF4-FFF2-40B4-BE49-F238E27FC236}">
                <a16:creationId xmlns:a16="http://schemas.microsoft.com/office/drawing/2014/main" id="{B29B4374-E0CD-4190-BCD8-3511F60C9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3094" y="5560372"/>
            <a:ext cx="204152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Slika 6" descr="LAS-LOGO">
            <a:extLst>
              <a:ext uri="{FF2B5EF4-FFF2-40B4-BE49-F238E27FC236}">
                <a16:creationId xmlns:a16="http://schemas.microsoft.com/office/drawing/2014/main" id="{6AC72012-EBDE-468F-BEB7-AA3AE736E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7617" y="5560372"/>
            <a:ext cx="1493838" cy="60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Slika 7" descr="Logo_EKP_sklad_za_regionalni_razvoj_SLO_slogan">
            <a:extLst>
              <a:ext uri="{FF2B5EF4-FFF2-40B4-BE49-F238E27FC236}">
                <a16:creationId xmlns:a16="http://schemas.microsoft.com/office/drawing/2014/main" id="{8997F2FA-9A34-4F28-9DFE-584E2F38F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5639" y="5478468"/>
            <a:ext cx="16002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8">
            <a:extLst>
              <a:ext uri="{FF2B5EF4-FFF2-40B4-BE49-F238E27FC236}">
                <a16:creationId xmlns:a16="http://schemas.microsoft.com/office/drawing/2014/main" id="{1E3AA6B9-EE96-4277-93DE-EF62DB4B1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kumimoji="0" lang="sl-SI" altLang="sl-S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A8732C9D-CA4F-472D-9A2F-FCFC13097927}"/>
              </a:ext>
            </a:extLst>
          </p:cNvPr>
          <p:cNvSpPr txBox="1"/>
          <p:nvPr/>
        </p:nvSpPr>
        <p:spPr>
          <a:xfrm>
            <a:off x="9309669" y="5441737"/>
            <a:ext cx="266035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sl-SI" sz="1400" dirty="0"/>
              <a:t>Ms Marjana Marn, </a:t>
            </a:r>
            <a:r>
              <a:rPr lang="sl-SI" sz="1400" dirty="0" err="1"/>
              <a:t>project</a:t>
            </a:r>
            <a:r>
              <a:rPr lang="sl-SI" sz="1400" dirty="0"/>
              <a:t> leader</a:t>
            </a:r>
          </a:p>
        </p:txBody>
      </p:sp>
    </p:spTree>
    <p:extLst>
      <p:ext uri="{BB962C8B-B14F-4D97-AF65-F5344CB8AC3E}">
        <p14:creationId xmlns:p14="http://schemas.microsoft.com/office/powerpoint/2010/main" val="35496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7F3B26-B321-4F1D-8A6C-73DD237AB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16" y="124283"/>
            <a:ext cx="11539786" cy="657480"/>
          </a:xfrm>
        </p:spPr>
        <p:txBody>
          <a:bodyPr>
            <a:normAutofit/>
          </a:bodyPr>
          <a:lstStyle/>
          <a:p>
            <a:pPr algn="ctr"/>
            <a:r>
              <a:rPr lang="sl-SI" sz="3600" b="1" dirty="0"/>
              <a:t>ECO ORCHARDS </a:t>
            </a:r>
            <a:r>
              <a:rPr lang="sl-SI" sz="3600" dirty="0" err="1"/>
              <a:t>made</a:t>
            </a:r>
            <a:r>
              <a:rPr lang="sl-SI" sz="3600" dirty="0"/>
              <a:t> in </a:t>
            </a:r>
            <a:r>
              <a:rPr lang="sl-SI" sz="3600" dirty="0" err="1"/>
              <a:t>the</a:t>
            </a:r>
            <a:r>
              <a:rPr lang="sl-SI" sz="3600" dirty="0"/>
              <a:t> </a:t>
            </a:r>
            <a:r>
              <a:rPr lang="sl-SI" sz="3600" dirty="0" err="1"/>
              <a:t>project</a:t>
            </a:r>
            <a:endParaRPr lang="sl-SI" sz="3600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A2712A0-1D9E-4E09-A846-7CE9F103AD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3991" y="934427"/>
            <a:ext cx="5901908" cy="5706070"/>
          </a:xfrm>
        </p:spPr>
        <p:txBody>
          <a:bodyPr/>
          <a:lstStyle/>
          <a:p>
            <a:r>
              <a:rPr lang="sl-SI" dirty="0" err="1"/>
              <a:t>Branch</a:t>
            </a:r>
            <a:r>
              <a:rPr lang="sl-SI" dirty="0"/>
              <a:t> </a:t>
            </a:r>
            <a:r>
              <a:rPr lang="sl-SI" dirty="0" err="1"/>
              <a:t>school</a:t>
            </a:r>
            <a:r>
              <a:rPr lang="sl-SI" dirty="0"/>
              <a:t> in Lipoglav</a:t>
            </a:r>
          </a:p>
          <a:p>
            <a:endParaRPr lang="sl-SI" dirty="0"/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98690C39-58C0-41D4-AA69-7C68B7F68F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5898" y="781764"/>
            <a:ext cx="5901907" cy="6242212"/>
          </a:xfrm>
        </p:spPr>
        <p:txBody>
          <a:bodyPr/>
          <a:lstStyle/>
          <a:p>
            <a:r>
              <a:rPr lang="sl-SI" dirty="0" err="1"/>
              <a:t>Branch</a:t>
            </a:r>
            <a:r>
              <a:rPr lang="sl-SI" dirty="0"/>
              <a:t> </a:t>
            </a:r>
            <a:r>
              <a:rPr lang="sl-SI" dirty="0" err="1"/>
              <a:t>school</a:t>
            </a:r>
            <a:r>
              <a:rPr lang="sl-SI" dirty="0"/>
              <a:t> in Besnica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67D21FB7-C069-4C2E-A391-3D382C6B612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1080" y="1523197"/>
            <a:ext cx="5706929" cy="4280196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B15DE988-E7DB-4AFA-8FC5-DF36B0716C2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10" y="1507935"/>
            <a:ext cx="5777292" cy="433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14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B5D9A4F-97C1-4D6F-8E8B-2BF9F0D344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899" y="168011"/>
            <a:ext cx="5430903" cy="6250544"/>
          </a:xfrm>
        </p:spPr>
        <p:txBody>
          <a:bodyPr/>
          <a:lstStyle/>
          <a:p>
            <a:r>
              <a:rPr lang="sl-SI" dirty="0" err="1"/>
              <a:t>Branch</a:t>
            </a:r>
            <a:r>
              <a:rPr lang="sl-SI" dirty="0"/>
              <a:t> </a:t>
            </a:r>
            <a:r>
              <a:rPr lang="sl-SI" dirty="0" err="1"/>
              <a:t>school</a:t>
            </a:r>
            <a:r>
              <a:rPr lang="sl-SI" dirty="0"/>
              <a:t> in Prežganje</a:t>
            </a:r>
          </a:p>
          <a:p>
            <a:endParaRPr lang="sl-SI" dirty="0"/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7C5C6BCB-3C81-47EE-8E0D-EB5BBA7310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10802" y="168011"/>
            <a:ext cx="6681198" cy="6689989"/>
          </a:xfrm>
        </p:spPr>
        <p:txBody>
          <a:bodyPr/>
          <a:lstStyle/>
          <a:p>
            <a:r>
              <a:rPr lang="sl-SI" dirty="0" err="1"/>
              <a:t>Kindergarten</a:t>
            </a:r>
            <a:r>
              <a:rPr lang="sl-SI" dirty="0"/>
              <a:t> PEDENJPED, </a:t>
            </a:r>
            <a:r>
              <a:rPr lang="sl-SI" dirty="0" err="1"/>
              <a:t>Unit</a:t>
            </a:r>
            <a:r>
              <a:rPr lang="sl-SI" dirty="0"/>
              <a:t> Janče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D88859A2-2044-4F90-B7CA-F3791FFC84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8490" y="672772"/>
            <a:ext cx="3899470" cy="2924603"/>
          </a:xfrm>
          <a:prstGeom prst="rect">
            <a:avLst/>
          </a:prstGeom>
        </p:spPr>
      </p:pic>
      <p:pic>
        <p:nvPicPr>
          <p:cNvPr id="7" name="Označba mesta vsebine 3">
            <a:extLst>
              <a:ext uri="{FF2B5EF4-FFF2-40B4-BE49-F238E27FC236}">
                <a16:creationId xmlns:a16="http://schemas.microsoft.com/office/drawing/2014/main" id="{8CEEA4DA-F1DB-47CC-A197-7DC6873F23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8490" y="3688112"/>
            <a:ext cx="4002505" cy="3001878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1BFFA9C7-DFDC-4534-A1B4-B7DD271681E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5132" y="626338"/>
            <a:ext cx="2428522" cy="3238030"/>
          </a:xfrm>
          <a:prstGeom prst="rect">
            <a:avLst/>
          </a:prstGeom>
        </p:spPr>
      </p:pic>
      <p:pic>
        <p:nvPicPr>
          <p:cNvPr id="9" name="Označba mesta vsebine 10">
            <a:extLst>
              <a:ext uri="{FF2B5EF4-FFF2-40B4-BE49-F238E27FC236}">
                <a16:creationId xmlns:a16="http://schemas.microsoft.com/office/drawing/2014/main" id="{712CE4D7-3C0C-4F19-8D47-2E672132F01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6129" y="4014618"/>
            <a:ext cx="2006528" cy="2675371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790BE5B4-9D7C-4A19-B66F-105E0A920BC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000" y="626338"/>
            <a:ext cx="4068653" cy="3051490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C838615D-CEA6-4497-AAD6-F34CD897915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001" y="3718442"/>
            <a:ext cx="4068653" cy="305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33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vsebino 1"/>
          <p:cNvSpPr>
            <a:spLocks noGrp="1"/>
          </p:cNvSpPr>
          <p:nvPr>
            <p:ph idx="1"/>
          </p:nvPr>
        </p:nvSpPr>
        <p:spPr>
          <a:xfrm>
            <a:off x="88570" y="277451"/>
            <a:ext cx="12192000" cy="5634826"/>
          </a:xfrm>
        </p:spPr>
        <p:txBody>
          <a:bodyPr rtlCol="0">
            <a:normAutofit/>
          </a:bodyPr>
          <a:lstStyle/>
          <a:p>
            <a:r>
              <a:rPr lang="sl-SI" sz="2400" b="1" dirty="0"/>
              <a:t>ARRANGEMENT AND MAINTENANCE OF ECOGARDENS AT BRANCH SCHOOLS AND IN KINDERGARTEN</a:t>
            </a:r>
          </a:p>
          <a:p>
            <a:pPr marL="0" indent="0">
              <a:buNone/>
            </a:pPr>
            <a:endParaRPr lang="sl-SI" b="1" dirty="0"/>
          </a:p>
          <a:p>
            <a:pPr marL="0" indent="0">
              <a:buNone/>
            </a:pPr>
            <a:endParaRPr lang="sl-SI" b="1" dirty="0"/>
          </a:p>
          <a:p>
            <a:pPr marL="0" indent="0">
              <a:buNone/>
            </a:pPr>
            <a:endParaRPr lang="sl-SI" b="1" dirty="0"/>
          </a:p>
          <a:p>
            <a:pPr marL="0" indent="0">
              <a:buNone/>
            </a:pPr>
            <a:endParaRPr lang="sl-SI" b="1" dirty="0"/>
          </a:p>
          <a:p>
            <a:pPr marL="0" indent="0">
              <a:buNone/>
            </a:pPr>
            <a:endParaRPr lang="sl-SI" dirty="0"/>
          </a:p>
          <a:p>
            <a:pPr marL="0" indent="0" rtl="0">
              <a:buNone/>
            </a:pPr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44C881F-1FDA-401B-B370-64064320DB4C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5606" y="1330971"/>
            <a:ext cx="2990398" cy="1774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C3F1B0EF-C12F-4B8F-9849-596D955C9D74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0884" y="1281513"/>
            <a:ext cx="2659408" cy="185377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ravokotnik 7">
            <a:extLst>
              <a:ext uri="{FF2B5EF4-FFF2-40B4-BE49-F238E27FC236}">
                <a16:creationId xmlns:a16="http://schemas.microsoft.com/office/drawing/2014/main" id="{4C20CD08-3354-4CE1-92E2-50E81B373F86}"/>
              </a:ext>
            </a:extLst>
          </p:cNvPr>
          <p:cNvSpPr/>
          <p:nvPr/>
        </p:nvSpPr>
        <p:spPr>
          <a:xfrm>
            <a:off x="221167" y="3508590"/>
            <a:ext cx="52208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b="1" dirty="0">
                <a:ea typeface="Calibri" panose="020F0502020204030204" pitchFamily="34" charset="0"/>
              </a:rPr>
              <a:t>PLANTING OF FRUIT TREES AND SHRUBS</a:t>
            </a:r>
            <a:endParaRPr lang="sl-SI" sz="2400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FDE68307-A61F-4489-9E13-0801212E225D}"/>
              </a:ext>
            </a:extLst>
          </p:cNvPr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-39543" y="4609394"/>
            <a:ext cx="2102213" cy="16422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5D4233D4-7EC3-4935-9F37-91C7ACC7CA9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2804" y="4451329"/>
            <a:ext cx="3642803" cy="2049077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621C09AB-DF24-4776-8AD9-BF287A2D742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360911" y="4361914"/>
            <a:ext cx="2737270" cy="1539715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954B49FF-50A0-469B-88C8-1F65E82195F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0628" y="3958414"/>
            <a:ext cx="4402802" cy="2474374"/>
          </a:xfrm>
          <a:prstGeom prst="rect">
            <a:avLst/>
          </a:prstGeom>
        </p:spPr>
      </p:pic>
      <p:pic>
        <p:nvPicPr>
          <p:cNvPr id="12" name="Označba mesta vsebine 3">
            <a:extLst>
              <a:ext uri="{FF2B5EF4-FFF2-40B4-BE49-F238E27FC236}">
                <a16:creationId xmlns:a16="http://schemas.microsoft.com/office/drawing/2014/main" id="{C47CD97D-020A-4521-A6A0-E61F00727B6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1319" y="804342"/>
            <a:ext cx="3107923" cy="2330943"/>
          </a:xfrm>
          <a:prstGeom prst="rect">
            <a:avLst/>
          </a:prstGeom>
        </p:spPr>
      </p:pic>
      <p:sp>
        <p:nvSpPr>
          <p:cNvPr id="3" name="AutoShape 2" descr="https://webmail.arnes.si/?_task=mail&amp;_mbox=INBOX&amp;_uid=20312&amp;_part=3&amp;_action=get&amp;_extwin=1&amp;_framed=1&amp;_mimewarning=1&amp;_embed=1">
            <a:extLst>
              <a:ext uri="{FF2B5EF4-FFF2-40B4-BE49-F238E27FC236}">
                <a16:creationId xmlns:a16="http://schemas.microsoft.com/office/drawing/2014/main" id="{A4CC528F-A11E-4B01-A07A-4F9C1E6239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F94A1064-8E7F-4775-A457-98D33AD2063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779" y="1182687"/>
            <a:ext cx="2603464" cy="195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vsebino 1"/>
          <p:cNvSpPr>
            <a:spLocks noGrp="1"/>
          </p:cNvSpPr>
          <p:nvPr>
            <p:ph idx="1"/>
          </p:nvPr>
        </p:nvSpPr>
        <p:spPr>
          <a:xfrm>
            <a:off x="71021" y="480376"/>
            <a:ext cx="12049957" cy="6377623"/>
          </a:xfrm>
        </p:spPr>
        <p:txBody>
          <a:bodyPr rtlCol="0">
            <a:normAutofit/>
          </a:bodyPr>
          <a:lstStyle/>
          <a:p>
            <a:r>
              <a:rPr lang="sl-SI" b="1" dirty="0"/>
              <a:t>COLLECTION OF HERBS FOR DRYING AND TEA</a:t>
            </a:r>
          </a:p>
          <a:p>
            <a:endParaRPr lang="sl-SI" b="1" dirty="0"/>
          </a:p>
          <a:p>
            <a:endParaRPr lang="sl-SI" b="1" dirty="0"/>
          </a:p>
          <a:p>
            <a:endParaRPr lang="sl-SI" dirty="0"/>
          </a:p>
          <a:p>
            <a:endParaRPr lang="sl-SI" dirty="0"/>
          </a:p>
          <a:p>
            <a:pPr marL="0" indent="0">
              <a:buNone/>
            </a:pPr>
            <a:r>
              <a:rPr lang="sl-SI" dirty="0"/>
              <a:t>                                     </a:t>
            </a:r>
          </a:p>
          <a:p>
            <a:endParaRPr lang="sl-SI" dirty="0"/>
          </a:p>
          <a:p>
            <a:r>
              <a:rPr lang="sl-SI" b="1" dirty="0"/>
              <a:t>MAKING OF SYRUP</a:t>
            </a:r>
          </a:p>
          <a:p>
            <a:endParaRPr lang="sl-SI" b="1" dirty="0"/>
          </a:p>
          <a:p>
            <a:endParaRPr lang="sl-SI" b="1" dirty="0"/>
          </a:p>
          <a:p>
            <a:endParaRPr lang="sl-SI" b="1" dirty="0"/>
          </a:p>
          <a:p>
            <a:pPr marL="0" indent="0">
              <a:buNone/>
            </a:pPr>
            <a:r>
              <a:rPr lang="sl-SI" b="1" dirty="0"/>
              <a:t>                                        </a:t>
            </a:r>
          </a:p>
          <a:p>
            <a:pPr marL="0" indent="0">
              <a:buNone/>
            </a:pPr>
            <a:endParaRPr lang="sl-SI" b="1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3BE42D0-698F-47E2-A5DF-B558CC426474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440" y="1257628"/>
            <a:ext cx="2840446" cy="2171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3ABF31A2-2846-4CA5-A072-A095280C7E3D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242" y="4384094"/>
            <a:ext cx="3027285" cy="2273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FEEEBA0C-E4A4-49D4-9E54-CCE8D2B9378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3302" y="993695"/>
            <a:ext cx="4851602" cy="2726601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1CD51671-1D63-4247-BD96-6460BDEB9CF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3365" y="86780"/>
            <a:ext cx="3499152" cy="1966523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0E2A51-2D6C-4ED5-81A1-71A119F5859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7327" y="4113892"/>
            <a:ext cx="4383551" cy="2463555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A84A20F3-5ED8-489B-AC7A-4135BA3260E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5781" y="4769524"/>
            <a:ext cx="3482066" cy="1956921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3D0C1A58-2370-4B39-B081-CDABADEA7D5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032538" y="2704176"/>
            <a:ext cx="2475127" cy="139102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EE63EF8E-CCF1-4BF8-8B95-83E297F93B0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845599" y="2470068"/>
            <a:ext cx="2463555" cy="184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0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A9A13FF-8D39-478B-979E-863843D6D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51" y="0"/>
            <a:ext cx="12126897" cy="6324600"/>
          </a:xfrm>
        </p:spPr>
        <p:txBody>
          <a:bodyPr/>
          <a:lstStyle/>
          <a:p>
            <a:r>
              <a:rPr lang="sl-SI" sz="2400" b="1" dirty="0"/>
              <a:t>PACKING OF TEA IN BAGS</a:t>
            </a:r>
          </a:p>
          <a:p>
            <a:r>
              <a:rPr lang="sl-SI" b="1" dirty="0"/>
              <a:t>PREPARING TEA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pPr marL="0" indent="0">
              <a:buNone/>
            </a:pPr>
            <a:r>
              <a:rPr lang="sl-SI" dirty="0"/>
              <a:t>                                                                 </a:t>
            </a:r>
          </a:p>
          <a:p>
            <a:endParaRPr lang="sl-SI" dirty="0"/>
          </a:p>
          <a:p>
            <a:pPr marL="0" indent="0">
              <a:buNone/>
            </a:pPr>
            <a:endParaRPr lang="sl-SI" sz="2000" b="1" dirty="0"/>
          </a:p>
          <a:p>
            <a:r>
              <a:rPr lang="sl-SI" sz="2400" b="1" dirty="0"/>
              <a:t>MAKING JUICE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31FF385-54B5-43BB-91A7-ED8019B61BD3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75" y="4502902"/>
            <a:ext cx="3494584" cy="2313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4158C797-D586-41E7-9BB2-B2A42843C2D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38" y="1198424"/>
            <a:ext cx="4116279" cy="2313348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7110DACC-3787-4070-8D12-FB4B2909D62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5300" y="363550"/>
            <a:ext cx="7087359" cy="3983096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3B35428B-68FF-4E24-B9AC-3FBC3F18ACE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22152" y="4604997"/>
            <a:ext cx="2883844" cy="1622162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E9283718-984F-413F-92CD-06520768D5A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2891" y="4502902"/>
            <a:ext cx="4112619" cy="2313348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C95B4876-CDBA-4FC8-991C-289042FD1E0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309377" y="4920014"/>
            <a:ext cx="2263214" cy="127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20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BE47407-DC7D-4DBF-8AF2-0110FCDCB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sl-SI" b="1" dirty="0"/>
              <a:t>MAKING OF SYRUP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7ED3C8A-BC00-4C19-8065-0BF831A071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41474" y="1327211"/>
            <a:ext cx="6320901" cy="4740676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669F9577-F168-498A-B367-1ACC070203C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624943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53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31F75A4-9FCE-4C5E-887E-6079E6EFF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78" y="48595"/>
            <a:ext cx="12192000" cy="6458357"/>
          </a:xfrm>
        </p:spPr>
        <p:txBody>
          <a:bodyPr/>
          <a:lstStyle/>
          <a:p>
            <a:r>
              <a:rPr lang="sl-SI" sz="2400" b="1" dirty="0"/>
              <a:t>MAKING HOME MARMELADE</a:t>
            </a:r>
          </a:p>
          <a:p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FACC52A-3A7B-4BDC-A242-A715EFF5E71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175" y="553757"/>
            <a:ext cx="6883153" cy="3618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BB9025FD-8077-426D-BCC2-99DA90B5499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841824" y="1501902"/>
            <a:ext cx="6857999" cy="3854196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604536CC-21E4-454D-9BCC-C5BE852EB98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6607" y="4540857"/>
            <a:ext cx="3584859" cy="2014690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B4B3D442-6657-44E7-828B-C55142AE4E7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60" y="4455643"/>
            <a:ext cx="4188189" cy="235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15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66CD62D-5CDA-4140-821E-4F65FE730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38" y="0"/>
            <a:ext cx="12115061" cy="6858000"/>
          </a:xfrm>
        </p:spPr>
        <p:txBody>
          <a:bodyPr/>
          <a:lstStyle/>
          <a:p>
            <a:r>
              <a:rPr lang="sl-SI" b="1" dirty="0"/>
              <a:t>MAKING SMOOTHIES</a:t>
            </a:r>
          </a:p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5C15991-78DF-4B3A-BC70-D1C854B7EFE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475" y="3771896"/>
            <a:ext cx="3580659" cy="3003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3410E25F-2A1F-4F86-A471-5FBBEBFED04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5667" y="3550998"/>
            <a:ext cx="3657600" cy="3156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EA499FFE-6AC1-4F91-8588-7DD56B2A7E0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0308" y="62177"/>
            <a:ext cx="3506776" cy="1970808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31F39082-F3D0-4728-9E6C-06A8A536BD9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6856"/>
            <a:ext cx="5199543" cy="2922143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0BC192CD-FE08-4331-802B-A8C67956B3B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435250" y="3157017"/>
            <a:ext cx="4585318" cy="2576950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DB88CEAE-5563-47F5-8EA0-BDF987F14DE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1091" y="1339451"/>
            <a:ext cx="3997644" cy="224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85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670E6F-66A3-4907-9C18-A338AC827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8" name="Označba mesta vsebine 7">
            <a:extLst>
              <a:ext uri="{FF2B5EF4-FFF2-40B4-BE49-F238E27FC236}">
                <a16:creationId xmlns:a16="http://schemas.microsoft.com/office/drawing/2014/main" id="{C9DADB50-15CF-45ED-BBFE-D391DBC7AD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" y="53272"/>
            <a:ext cx="12191718" cy="6851745"/>
          </a:xfrm>
        </p:spPr>
      </p:pic>
    </p:spTree>
    <p:extLst>
      <p:ext uri="{BB962C8B-B14F-4D97-AF65-F5344CB8AC3E}">
        <p14:creationId xmlns:p14="http://schemas.microsoft.com/office/powerpoint/2010/main" val="307105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vsebino 1"/>
          <p:cNvSpPr>
            <a:spLocks noGrp="1"/>
          </p:cNvSpPr>
          <p:nvPr>
            <p:ph idx="1"/>
          </p:nvPr>
        </p:nvSpPr>
        <p:spPr>
          <a:xfrm>
            <a:off x="71021" y="0"/>
            <a:ext cx="12120979" cy="6857999"/>
          </a:xfrm>
        </p:spPr>
        <p:txBody>
          <a:bodyPr rtlCol="0"/>
          <a:lstStyle/>
          <a:p>
            <a:pPr rtl="0"/>
            <a:endParaRPr lang="sl-SI" sz="2000" b="1" dirty="0"/>
          </a:p>
          <a:p>
            <a:pPr rtl="0"/>
            <a:r>
              <a:rPr lang="sl-SI" sz="2000" b="1" dirty="0"/>
              <a:t>ARRANGING GIFTS FOR THE ELDERLY</a:t>
            </a:r>
          </a:p>
          <a:p>
            <a:pPr rtl="0"/>
            <a:endParaRPr lang="sl-SI" dirty="0"/>
          </a:p>
          <a:p>
            <a:pPr rtl="0"/>
            <a:endParaRPr lang="sl-SI" dirty="0"/>
          </a:p>
          <a:p>
            <a:pPr rtl="0"/>
            <a:endParaRPr lang="sl-SI" dirty="0"/>
          </a:p>
          <a:p>
            <a:pPr rtl="0"/>
            <a:endParaRPr lang="sl-SI" dirty="0"/>
          </a:p>
          <a:p>
            <a:pPr rtl="0"/>
            <a:endParaRPr lang="sl-SI" dirty="0"/>
          </a:p>
          <a:p>
            <a:pPr rtl="0"/>
            <a:endParaRPr lang="sl-SI" dirty="0"/>
          </a:p>
          <a:p>
            <a:pPr rtl="0"/>
            <a:endParaRPr lang="sl-SI" dirty="0"/>
          </a:p>
          <a:p>
            <a:pPr rtl="0"/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D8C249F-666A-4212-A813-305D4484AE2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366" y="798614"/>
            <a:ext cx="4301350" cy="2580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57660DA3-1012-4F90-8164-6037E9409AD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6858" y="0"/>
            <a:ext cx="6096000" cy="3425952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FB049FE9-8D95-41BB-95E2-B3368DB50F2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988" y="3479165"/>
            <a:ext cx="5813884" cy="326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45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105746-FC53-47E5-B69D-BC2A125E6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6280"/>
            <a:ext cx="10972800" cy="1143000"/>
          </a:xfrm>
        </p:spPr>
        <p:txBody>
          <a:bodyPr/>
          <a:lstStyle/>
          <a:p>
            <a:r>
              <a:rPr lang="sl-SI" dirty="0" err="1"/>
              <a:t>Why</a:t>
            </a:r>
            <a:r>
              <a:rPr lang="sl-SI" dirty="0"/>
              <a:t> </a:t>
            </a:r>
            <a:r>
              <a:rPr lang="sl-SI" dirty="0" err="1"/>
              <a:t>did</a:t>
            </a:r>
            <a:r>
              <a:rPr lang="sl-SI" dirty="0"/>
              <a:t> </a:t>
            </a:r>
            <a:r>
              <a:rPr lang="sl-SI" dirty="0" err="1"/>
              <a:t>we</a:t>
            </a:r>
            <a:r>
              <a:rPr lang="sl-SI" dirty="0"/>
              <a:t> </a:t>
            </a:r>
            <a:r>
              <a:rPr lang="sl-SI" dirty="0" err="1"/>
              <a:t>choose</a:t>
            </a:r>
            <a:r>
              <a:rPr lang="sl-SI" dirty="0"/>
              <a:t> </a:t>
            </a:r>
            <a:r>
              <a:rPr lang="sl-SI" dirty="0" err="1"/>
              <a:t>this</a:t>
            </a:r>
            <a:r>
              <a:rPr lang="sl-SI" dirty="0"/>
              <a:t> </a:t>
            </a:r>
            <a:r>
              <a:rPr lang="sl-SI" dirty="0" err="1"/>
              <a:t>project</a:t>
            </a:r>
            <a:r>
              <a:rPr lang="sl-SI" dirty="0"/>
              <a:t>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E2FE941-357A-4866-8FB8-385439D10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17" y="1607006"/>
            <a:ext cx="11111883" cy="500685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uniqueness of branch schools</a:t>
            </a:r>
          </a:p>
          <a:p>
            <a:pPr>
              <a:lnSpc>
                <a:spcPct val="150000"/>
              </a:lnSpc>
            </a:pPr>
            <a:r>
              <a:rPr lang="en-GB" dirty="0"/>
              <a:t>2007-2013 project “</a:t>
            </a:r>
            <a:r>
              <a:rPr lang="en-GB" b="1" dirty="0"/>
              <a:t>Branch school – the engine of progress</a:t>
            </a:r>
            <a:r>
              <a:rPr lang="en-GB" dirty="0"/>
              <a:t>“</a:t>
            </a:r>
          </a:p>
          <a:p>
            <a:pPr>
              <a:lnSpc>
                <a:spcPct val="150000"/>
              </a:lnSpc>
            </a:pPr>
            <a:r>
              <a:rPr lang="en-GB" dirty="0"/>
              <a:t>an intergenerational centres of local life and development</a:t>
            </a:r>
          </a:p>
          <a:p>
            <a:pPr>
              <a:lnSpc>
                <a:spcPct val="150000"/>
              </a:lnSpc>
            </a:pPr>
            <a:r>
              <a:rPr lang="en-GB" dirty="0"/>
              <a:t>2014-2020 project “</a:t>
            </a:r>
            <a:r>
              <a:rPr lang="en-GB" b="1" dirty="0"/>
              <a:t>Branch schools are moving forward</a:t>
            </a:r>
            <a:r>
              <a:rPr lang="en-GB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850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dirty="0"/>
              <a:t>Povzemanje</a:t>
            </a:r>
          </a:p>
        </p:txBody>
      </p:sp>
      <p:sp>
        <p:nvSpPr>
          <p:cNvPr id="2" name="Označba mesta za vsebino 1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sl-SI" dirty="0"/>
              <a:t>Preglejte zamisli.</a:t>
            </a:r>
          </a:p>
          <a:p>
            <a:pPr rtl="0"/>
            <a:r>
              <a:rPr lang="sl-SI" dirty="0"/>
              <a:t>Izberite najboljše kandidate in se posvetujte.</a:t>
            </a:r>
          </a:p>
          <a:p>
            <a:pPr rtl="0"/>
            <a:r>
              <a:rPr lang="sl-SI" dirty="0"/>
              <a:t>Preverite zahteve in omejitve.</a:t>
            </a:r>
          </a:p>
          <a:p>
            <a:pPr rtl="0"/>
            <a:r>
              <a:rPr lang="sl-SI" dirty="0"/>
              <a:t>Skrajšajte seznam na najboljših 5–10 zamisli.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6BA5AA8-F516-4B30-A660-C744A6B1B03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88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vsebino 1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sl-SI" sz="2000" b="1" dirty="0"/>
              <a:t>MAKING CRATES</a:t>
            </a:r>
          </a:p>
          <a:p>
            <a:pPr rtl="0"/>
            <a:endParaRPr lang="sl-SI" dirty="0"/>
          </a:p>
          <a:p>
            <a:pPr rtl="0"/>
            <a:endParaRPr lang="sl-SI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C430EE5F-AD86-455B-81DA-805B2110A2B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392" y="635482"/>
            <a:ext cx="4970672" cy="2793518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9E165434-797F-4AAE-AAE2-F52FE88BC39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0902" y="3429000"/>
            <a:ext cx="5586518" cy="3139623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D572BD14-0546-4385-80B6-2F721C0F533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0902" y="164368"/>
            <a:ext cx="5294049" cy="2975256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00672643-FA19-4924-97E5-B8B89174846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358" y="3663176"/>
            <a:ext cx="5684741" cy="319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0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E5DE2BB-674F-4BB3-A136-2BCED7E40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1"/>
            <a:ext cx="12192000" cy="6858001"/>
          </a:xfrm>
        </p:spPr>
        <p:txBody>
          <a:bodyPr/>
          <a:lstStyle/>
          <a:p>
            <a:endParaRPr lang="sl-SI" sz="2000" b="1" dirty="0"/>
          </a:p>
          <a:p>
            <a:r>
              <a:rPr lang="sl-SI" sz="2000" b="1" dirty="0"/>
              <a:t>MAKING SIGNS</a:t>
            </a:r>
          </a:p>
          <a:p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C96A59F-B506-482B-987E-6B50DD962A4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243984"/>
            <a:ext cx="6726315" cy="5044736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AEC0CA18-D2FF-4142-9152-6059A03654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438410" y="161463"/>
            <a:ext cx="3915052" cy="3592127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F59D7C63-9852-44C3-9ACF-DA69B0240D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855596" y="3624865"/>
            <a:ext cx="3091648" cy="322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82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05289FB-5564-427C-8CE3-96595982C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1999" cy="6858000"/>
          </a:xfrm>
        </p:spPr>
        <p:txBody>
          <a:bodyPr>
            <a:normAutofit/>
          </a:bodyPr>
          <a:lstStyle/>
          <a:p>
            <a:endParaRPr lang="sl-SI" sz="2000" b="1" dirty="0"/>
          </a:p>
          <a:p>
            <a:r>
              <a:rPr lang="sl-SI" sz="2000" b="1" dirty="0"/>
              <a:t>GAMES WITHOUT </a:t>
            </a:r>
          </a:p>
          <a:p>
            <a:pPr marL="0" indent="0">
              <a:buNone/>
            </a:pPr>
            <a:r>
              <a:rPr lang="sl-SI" sz="2000" b="1" dirty="0"/>
              <a:t>    LIMITS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1D6A712-479A-4085-9255-9CB21397D8E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3894" y="0"/>
            <a:ext cx="7598106" cy="4270136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FD43ABE2-08B3-4C99-9989-41F9FAAC3A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178" y="1880260"/>
            <a:ext cx="3869184" cy="2490418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FCD8A783-A464-472C-898C-54E5399D05B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443" y="4511844"/>
            <a:ext cx="4174654" cy="2346156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F114056C-0DB6-4C14-9FBD-6ECC9B65D18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4321" y="4214199"/>
            <a:ext cx="4599317" cy="2584816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4EF1338D-C280-4145-A87B-F118C203160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210529" y="4397990"/>
            <a:ext cx="3097001" cy="1740515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953205E6-74B7-4EBE-8AD2-8056B47B62A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844463" y="204012"/>
            <a:ext cx="1811715" cy="139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90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65B49C6A-15A1-4AEC-A8BD-0266EE380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1388"/>
            <a:ext cx="10972800" cy="4389120"/>
          </a:xfrm>
        </p:spPr>
        <p:txBody>
          <a:bodyPr/>
          <a:lstStyle/>
          <a:p>
            <a:r>
              <a:rPr lang="sl-SI" b="1" dirty="0"/>
              <a:t>MEETING THE ELDERS (HOME VISITIS)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724CEF25-C78E-4607-9DC2-D91F0952E09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46" y="1839104"/>
            <a:ext cx="6452893" cy="3626526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1A6AA1B2-735D-4DDC-83D3-6340938C4F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4985" y="630315"/>
            <a:ext cx="5377316" cy="3022052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2F96B286-16FA-40EC-88B9-4A6F977B2E2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6705" y="3765973"/>
            <a:ext cx="5332528" cy="299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81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72E845-660E-4F33-AA99-6E43B9293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73" y="0"/>
            <a:ext cx="10972800" cy="1143000"/>
          </a:xfrm>
        </p:spPr>
        <p:txBody>
          <a:bodyPr/>
          <a:lstStyle/>
          <a:p>
            <a:r>
              <a:rPr lang="sl-SI" dirty="0"/>
              <a:t>New </a:t>
            </a:r>
            <a:r>
              <a:rPr lang="sl-SI" dirty="0" err="1"/>
              <a:t>products</a:t>
            </a:r>
            <a:r>
              <a:rPr lang="sl-SI" dirty="0"/>
              <a:t>: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656AB201-0EE5-4FBC-B37C-548225157F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3872" y="790945"/>
            <a:ext cx="4725642" cy="265581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9279B459-E75A-45FD-912E-1499B67D80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465" y="1760176"/>
            <a:ext cx="6669851" cy="444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22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1547251-6FD6-41E5-88B1-192128394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18" y="0"/>
            <a:ext cx="10972800" cy="1143000"/>
          </a:xfrm>
        </p:spPr>
        <p:txBody>
          <a:bodyPr>
            <a:normAutofit/>
          </a:bodyPr>
          <a:lstStyle/>
          <a:p>
            <a:r>
              <a:rPr lang="sl-SI" dirty="0" err="1"/>
              <a:t>Promoting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project</a:t>
            </a:r>
            <a:r>
              <a:rPr lang="sl-SI" dirty="0"/>
              <a:t>: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40E7B396-2DA7-4168-9C67-4ED914236D9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0613" y="115150"/>
            <a:ext cx="2251139" cy="1576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5F8E6D3A-94C9-4075-8334-C04A7F2E20E1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4497111" y="1546923"/>
            <a:ext cx="2535334" cy="1882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CB258812-BAEA-4386-846B-D0DEE14A2E43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59920" y="624354"/>
            <a:ext cx="1980655" cy="1616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4F2904AD-1E5A-4332-A2F5-35629171CCE4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489" y="1319080"/>
            <a:ext cx="3257600" cy="1656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0B1B3466-B3B6-458E-97F7-95BA31FEF150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123" y="3310261"/>
            <a:ext cx="3257600" cy="2013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85895825-AD91-407F-A5F0-13B0061FD3D9}"/>
              </a:ext>
            </a:extLst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0613" y="2361648"/>
            <a:ext cx="3543180" cy="2134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819BB8EC-18F2-477B-B36C-2C86F01243A9}"/>
              </a:ext>
            </a:extLst>
          </p:cNvPr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6234" y="4614545"/>
            <a:ext cx="3916680" cy="22009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352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D4CC074C-7BE8-4A6A-8F11-9416DA9CDAF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303" y="1090955"/>
            <a:ext cx="3837305" cy="2156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7205D913-2FA0-46D8-A82D-9BCFA5307766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518" y="1090955"/>
            <a:ext cx="3836670" cy="2156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BAD1CCC0-F847-4D00-866C-409CF40F31B4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9098" y="1090955"/>
            <a:ext cx="3837305" cy="2156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5C4E388E-8F57-4360-9BFE-407C0D45DE31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75825" y="3738642"/>
            <a:ext cx="3089447" cy="2678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B3083B7E-A25C-4408-ADE0-92389BDA2F82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518" y="3729782"/>
            <a:ext cx="3418491" cy="2892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8C14A68D-D264-4EE4-B9DE-C1131987E532}"/>
              </a:ext>
            </a:extLst>
          </p:cNvPr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52047" y="4065973"/>
            <a:ext cx="3726900" cy="23976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859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E356D9C-A603-4BD2-9A44-9035CAB22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91" y="0"/>
            <a:ext cx="10972800" cy="1143000"/>
          </a:xfrm>
        </p:spPr>
        <p:txBody>
          <a:bodyPr/>
          <a:lstStyle/>
          <a:p>
            <a:r>
              <a:rPr lang="sl-SI" dirty="0" err="1"/>
              <a:t>Direct</a:t>
            </a:r>
            <a:r>
              <a:rPr lang="sl-SI" dirty="0"/>
              <a:t> </a:t>
            </a:r>
            <a:r>
              <a:rPr lang="sl-SI" dirty="0" err="1"/>
              <a:t>results</a:t>
            </a:r>
            <a:r>
              <a:rPr lang="sl-SI" dirty="0"/>
              <a:t> </a:t>
            </a:r>
            <a:r>
              <a:rPr lang="sl-SI" dirty="0" err="1"/>
              <a:t>achieved</a:t>
            </a:r>
            <a:r>
              <a:rPr lang="sl-SI" dirty="0"/>
              <a:t>: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2F2BCCF-DB02-43DF-971D-4B9ABD862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05163"/>
            <a:ext cx="12192000" cy="5379721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sl-SI" dirty="0"/>
              <a:t>5 </a:t>
            </a:r>
            <a:r>
              <a:rPr lang="sl-SI" dirty="0" err="1"/>
              <a:t>herb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vegetable</a:t>
            </a:r>
            <a:r>
              <a:rPr lang="sl-SI" dirty="0"/>
              <a:t> </a:t>
            </a:r>
            <a:r>
              <a:rPr lang="sl-SI" dirty="0" err="1"/>
              <a:t>beds</a:t>
            </a:r>
            <a:r>
              <a:rPr lang="sl-SI" dirty="0"/>
              <a:t> </a:t>
            </a:r>
          </a:p>
          <a:p>
            <a:pPr>
              <a:lnSpc>
                <a:spcPct val="150000"/>
              </a:lnSpc>
            </a:pPr>
            <a:r>
              <a:rPr lang="sl-SI" dirty="0" err="1"/>
              <a:t>three</a:t>
            </a:r>
            <a:r>
              <a:rPr lang="sl-SI" dirty="0"/>
              <a:t> garden </a:t>
            </a:r>
            <a:r>
              <a:rPr lang="sl-SI" dirty="0" err="1"/>
              <a:t>sheds</a:t>
            </a:r>
            <a:endParaRPr lang="sl-SI" dirty="0"/>
          </a:p>
          <a:p>
            <a:pPr>
              <a:lnSpc>
                <a:spcPct val="150000"/>
              </a:lnSpc>
            </a:pPr>
            <a:r>
              <a:rPr lang="sl-SI" dirty="0"/>
              <a:t>4 </a:t>
            </a:r>
            <a:r>
              <a:rPr lang="sl-SI" dirty="0" err="1"/>
              <a:t>sets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outdoor</a:t>
            </a:r>
            <a:r>
              <a:rPr lang="sl-SI" dirty="0"/>
              <a:t> </a:t>
            </a:r>
            <a:r>
              <a:rPr lang="sl-SI" dirty="0" err="1"/>
              <a:t>benches</a:t>
            </a:r>
            <a:endParaRPr lang="sl-SI" dirty="0"/>
          </a:p>
          <a:p>
            <a:pPr>
              <a:lnSpc>
                <a:spcPct val="150000"/>
              </a:lnSpc>
            </a:pPr>
            <a:r>
              <a:rPr lang="sl-SI" dirty="0" err="1"/>
              <a:t>tour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herb</a:t>
            </a:r>
            <a:r>
              <a:rPr lang="sl-SI" dirty="0"/>
              <a:t> garden (Grum farm)</a:t>
            </a:r>
          </a:p>
          <a:p>
            <a:pPr>
              <a:lnSpc>
                <a:spcPct val="150000"/>
              </a:lnSpc>
            </a:pPr>
            <a:r>
              <a:rPr lang="sl-SI" dirty="0" err="1"/>
              <a:t>training</a:t>
            </a:r>
            <a:r>
              <a:rPr lang="sl-SI" dirty="0"/>
              <a:t> </a:t>
            </a:r>
            <a:r>
              <a:rPr lang="sl-SI" dirty="0" err="1"/>
              <a:t>for</a:t>
            </a:r>
            <a:r>
              <a:rPr lang="sl-SI" dirty="0"/>
              <a:t> </a:t>
            </a:r>
            <a:r>
              <a:rPr lang="sl-SI" dirty="0" err="1"/>
              <a:t>teachers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members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associations</a:t>
            </a:r>
            <a:endParaRPr lang="sl-SI" dirty="0"/>
          </a:p>
          <a:p>
            <a:pPr>
              <a:lnSpc>
                <a:spcPct val="150000"/>
              </a:lnSpc>
            </a:pPr>
            <a:r>
              <a:rPr lang="sl-SI" dirty="0"/>
              <a:t>55 </a:t>
            </a:r>
            <a:r>
              <a:rPr lang="sl-SI" dirty="0" err="1"/>
              <a:t>different</a:t>
            </a:r>
            <a:r>
              <a:rPr lang="sl-SI" dirty="0"/>
              <a:t> </a:t>
            </a:r>
            <a:r>
              <a:rPr lang="sl-SI" dirty="0" err="1"/>
              <a:t>workshops</a:t>
            </a:r>
            <a:r>
              <a:rPr lang="sl-SI" dirty="0"/>
              <a:t> </a:t>
            </a:r>
            <a:r>
              <a:rPr lang="sl-SI" dirty="0" err="1"/>
              <a:t>for</a:t>
            </a:r>
            <a:r>
              <a:rPr lang="sl-SI" dirty="0"/>
              <a:t> </a:t>
            </a:r>
            <a:r>
              <a:rPr lang="sl-SI" dirty="0" err="1"/>
              <a:t>children</a:t>
            </a:r>
            <a:endParaRPr lang="sl-SI" dirty="0"/>
          </a:p>
          <a:p>
            <a:pPr>
              <a:lnSpc>
                <a:spcPct val="150000"/>
              </a:lnSpc>
            </a:pPr>
            <a:r>
              <a:rPr lang="sl-SI" dirty="0"/>
              <a:t>4 </a:t>
            </a:r>
            <a:r>
              <a:rPr lang="sl-SI" dirty="0" err="1"/>
              <a:t>meetings</a:t>
            </a:r>
            <a:r>
              <a:rPr lang="sl-SI" dirty="0"/>
              <a:t> </a:t>
            </a:r>
            <a:r>
              <a:rPr lang="sl-SI" dirty="0" err="1"/>
              <a:t>with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elderly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4 </a:t>
            </a:r>
            <a:r>
              <a:rPr lang="sl-SI" dirty="0" err="1"/>
              <a:t>visits</a:t>
            </a:r>
            <a:r>
              <a:rPr lang="sl-SI" dirty="0"/>
              <a:t> to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elderly</a:t>
            </a:r>
            <a:r>
              <a:rPr lang="sl-SI" dirty="0"/>
              <a:t> at </a:t>
            </a:r>
            <a:r>
              <a:rPr lang="sl-SI" dirty="0" err="1"/>
              <a:t>homes</a:t>
            </a:r>
            <a:endParaRPr lang="sl-SI" dirty="0"/>
          </a:p>
          <a:p>
            <a:pPr>
              <a:lnSpc>
                <a:spcPct val="150000"/>
              </a:lnSpc>
            </a:pPr>
            <a:r>
              <a:rPr lang="sl-SI" dirty="0" err="1"/>
              <a:t>games</a:t>
            </a:r>
            <a:r>
              <a:rPr lang="sl-SI" dirty="0"/>
              <a:t> </a:t>
            </a:r>
            <a:r>
              <a:rPr lang="sl-SI" dirty="0" err="1"/>
              <a:t>without</a:t>
            </a:r>
            <a:r>
              <a:rPr lang="sl-SI" dirty="0"/>
              <a:t> </a:t>
            </a:r>
            <a:r>
              <a:rPr lang="sl-SI" dirty="0" err="1"/>
              <a:t>limits</a:t>
            </a: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D4318CF8-F19D-5E55-3E3E-25F8713B88D3}"/>
              </a:ext>
            </a:extLst>
          </p:cNvPr>
          <p:cNvSpPr txBox="1"/>
          <p:nvPr/>
        </p:nvSpPr>
        <p:spPr>
          <a:xfrm>
            <a:off x="8278068" y="1487581"/>
            <a:ext cx="3551427" cy="2031325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More than 200 children under the age of 10, 25 children over the age of 10 and 46 elderly people were included</a:t>
            </a:r>
            <a:r>
              <a:rPr lang="sl-SI" dirty="0"/>
              <a:t>.</a:t>
            </a:r>
          </a:p>
          <a:p>
            <a:endParaRPr lang="sl-SI" dirty="0" err="1"/>
          </a:p>
        </p:txBody>
      </p:sp>
    </p:spTree>
    <p:extLst>
      <p:ext uri="{BB962C8B-B14F-4D97-AF65-F5344CB8AC3E}">
        <p14:creationId xmlns:p14="http://schemas.microsoft.com/office/powerpoint/2010/main" val="413082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442314-48F5-4117-82C7-212871872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 fontScale="90000"/>
          </a:bodyPr>
          <a:lstStyle/>
          <a:p>
            <a:br>
              <a:rPr lang="sl-SI" dirty="0"/>
            </a:br>
            <a:br>
              <a:rPr lang="sl-SI" dirty="0"/>
            </a:br>
            <a:r>
              <a:rPr lang="sl-SI" dirty="0" err="1"/>
              <a:t>Indirect</a:t>
            </a:r>
            <a:r>
              <a:rPr lang="sl-SI" dirty="0"/>
              <a:t> </a:t>
            </a:r>
            <a:r>
              <a:rPr lang="sl-SI" dirty="0" err="1"/>
              <a:t>results</a:t>
            </a:r>
            <a:r>
              <a:rPr lang="sl-SI" dirty="0"/>
              <a:t> </a:t>
            </a:r>
            <a:r>
              <a:rPr lang="sl-SI" dirty="0" err="1"/>
              <a:t>achieved</a:t>
            </a:r>
            <a:r>
              <a:rPr lang="sl-SI" dirty="0"/>
              <a:t>: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063781F-C9F2-4A23-821D-C2EC6F936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67310"/>
            <a:ext cx="12192000" cy="549069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l-SI" dirty="0"/>
              <a:t>i</a:t>
            </a:r>
            <a:r>
              <a:rPr lang="en-US" dirty="0" err="1"/>
              <a:t>mproving</a:t>
            </a:r>
            <a:r>
              <a:rPr lang="en-US" dirty="0"/>
              <a:t> children's positive emotional attitude towards nature </a:t>
            </a:r>
            <a:endParaRPr lang="sl-SI" dirty="0"/>
          </a:p>
          <a:p>
            <a:pPr>
              <a:lnSpc>
                <a:spcPct val="150000"/>
              </a:lnSpc>
            </a:pPr>
            <a:r>
              <a:rPr lang="sl-SI" dirty="0" err="1"/>
              <a:t>improvement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ecological</a:t>
            </a:r>
            <a:r>
              <a:rPr lang="sl-SI" dirty="0"/>
              <a:t> </a:t>
            </a:r>
            <a:r>
              <a:rPr lang="sl-SI" dirty="0" err="1"/>
              <a:t>awareness</a:t>
            </a:r>
            <a:endParaRPr lang="sl-SI" dirty="0"/>
          </a:p>
          <a:p>
            <a:pPr>
              <a:lnSpc>
                <a:spcPct val="150000"/>
              </a:lnSpc>
            </a:pPr>
            <a:r>
              <a:rPr lang="sl-SI" dirty="0" err="1"/>
              <a:t>acquired</a:t>
            </a:r>
            <a:r>
              <a:rPr lang="sl-SI" dirty="0"/>
              <a:t> </a:t>
            </a:r>
            <a:r>
              <a:rPr lang="sl-SI" dirty="0" err="1"/>
              <a:t>work</a:t>
            </a:r>
            <a:r>
              <a:rPr lang="sl-SI" dirty="0"/>
              <a:t> </a:t>
            </a:r>
            <a:r>
              <a:rPr lang="sl-SI" dirty="0" err="1"/>
              <a:t>habits</a:t>
            </a:r>
            <a:endParaRPr lang="sl-SI" dirty="0"/>
          </a:p>
          <a:p>
            <a:pPr>
              <a:lnSpc>
                <a:spcPct val="150000"/>
              </a:lnSpc>
            </a:pPr>
            <a:r>
              <a:rPr lang="sl-SI" dirty="0" err="1"/>
              <a:t>intergenerational</a:t>
            </a:r>
            <a:r>
              <a:rPr lang="sl-SI" dirty="0"/>
              <a:t> </a:t>
            </a:r>
            <a:r>
              <a:rPr lang="sl-SI" dirty="0" err="1"/>
              <a:t>cooperation</a:t>
            </a:r>
            <a:r>
              <a:rPr lang="sl-SI" dirty="0"/>
              <a:t> </a:t>
            </a:r>
          </a:p>
          <a:p>
            <a:pPr>
              <a:lnSpc>
                <a:spcPct val="150000"/>
              </a:lnSpc>
            </a:pP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shortest</a:t>
            </a:r>
            <a:r>
              <a:rPr lang="sl-SI" dirty="0"/>
              <a:t> </a:t>
            </a:r>
            <a:r>
              <a:rPr lang="sl-SI" dirty="0" err="1"/>
              <a:t>food</a:t>
            </a:r>
            <a:r>
              <a:rPr lang="sl-SI" dirty="0"/>
              <a:t> </a:t>
            </a:r>
            <a:r>
              <a:rPr lang="sl-SI" dirty="0" err="1"/>
              <a:t>chains</a:t>
            </a:r>
            <a:endParaRPr lang="sl-SI" dirty="0"/>
          </a:p>
          <a:p>
            <a:pPr>
              <a:lnSpc>
                <a:spcPct val="150000"/>
              </a:lnSpc>
            </a:pPr>
            <a:r>
              <a:rPr lang="sl-SI" dirty="0" err="1"/>
              <a:t>new</a:t>
            </a:r>
            <a:r>
              <a:rPr lang="sl-SI" dirty="0"/>
              <a:t> </a:t>
            </a:r>
            <a:r>
              <a:rPr lang="sl-SI" dirty="0" err="1"/>
              <a:t>local</a:t>
            </a:r>
            <a:r>
              <a:rPr lang="sl-SI" dirty="0"/>
              <a:t> </a:t>
            </a:r>
            <a:r>
              <a:rPr lang="sl-SI" dirty="0" err="1"/>
              <a:t>product</a:t>
            </a:r>
            <a:r>
              <a:rPr lang="sl-SI" dirty="0"/>
              <a:t>: </a:t>
            </a:r>
            <a:r>
              <a:rPr lang="en-US" dirty="0"/>
              <a:t>cloth gift bag filled with dried herbs for tea</a:t>
            </a:r>
            <a:endParaRPr lang="sl-SI" dirty="0"/>
          </a:p>
          <a:p>
            <a:pPr>
              <a:lnSpc>
                <a:spcPct val="150000"/>
              </a:lnSpc>
            </a:pPr>
            <a:r>
              <a:rPr lang="sl-SI" dirty="0" err="1"/>
              <a:t>cross-sectoral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all-generational</a:t>
            </a:r>
            <a:r>
              <a:rPr lang="sl-SI" dirty="0"/>
              <a:t> </a:t>
            </a:r>
            <a:r>
              <a:rPr lang="sl-SI" dirty="0" err="1"/>
              <a:t>integration</a:t>
            </a:r>
            <a:r>
              <a:rPr lang="sl-S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707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2814564-0429-4B31-BF09-3E9F3E0F3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57" y="311458"/>
            <a:ext cx="10972800" cy="1143000"/>
          </a:xfrm>
        </p:spPr>
        <p:txBody>
          <a:bodyPr/>
          <a:lstStyle/>
          <a:p>
            <a:r>
              <a:rPr lang="sl-SI" dirty="0" err="1"/>
              <a:t>Our</a:t>
            </a:r>
            <a:r>
              <a:rPr lang="sl-SI" dirty="0"/>
              <a:t> </a:t>
            </a:r>
            <a:r>
              <a:rPr lang="sl-SI" dirty="0" err="1"/>
              <a:t>partners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6E6F7FB-043A-4477-AC13-672B26939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71495"/>
            <a:ext cx="10972800" cy="4389120"/>
          </a:xfrm>
        </p:spPr>
        <p:txBody>
          <a:bodyPr/>
          <a:lstStyle/>
          <a:p>
            <a:r>
              <a:rPr lang="en-GB" b="1" dirty="0"/>
              <a:t>Leading partner: </a:t>
            </a:r>
          </a:p>
          <a:p>
            <a:pPr marL="0" indent="0">
              <a:buNone/>
            </a:pPr>
            <a:r>
              <a:rPr lang="en-GB" dirty="0"/>
              <a:t>   Primary School </a:t>
            </a:r>
            <a:r>
              <a:rPr lang="en-GB" dirty="0" err="1"/>
              <a:t>Sostro</a:t>
            </a:r>
            <a:r>
              <a:rPr lang="en-GB" dirty="0"/>
              <a:t> with branch </a:t>
            </a:r>
          </a:p>
          <a:p>
            <a:pPr marL="0" indent="0">
              <a:buNone/>
            </a:pPr>
            <a:r>
              <a:rPr lang="en-GB" dirty="0"/>
              <a:t>   schools in </a:t>
            </a:r>
            <a:r>
              <a:rPr lang="en-GB" dirty="0" err="1"/>
              <a:t>Besnica</a:t>
            </a:r>
            <a:r>
              <a:rPr lang="en-GB" dirty="0"/>
              <a:t>, </a:t>
            </a:r>
            <a:r>
              <a:rPr lang="en-GB" dirty="0" err="1"/>
              <a:t>Janče</a:t>
            </a:r>
            <a:r>
              <a:rPr lang="en-GB" dirty="0"/>
              <a:t>, </a:t>
            </a:r>
            <a:r>
              <a:rPr lang="en-GB" dirty="0" err="1"/>
              <a:t>Lipoglav</a:t>
            </a:r>
            <a:r>
              <a:rPr lang="en-GB" dirty="0"/>
              <a:t> and </a:t>
            </a:r>
            <a:r>
              <a:rPr lang="en-GB" dirty="0" err="1"/>
              <a:t>Prežganje</a:t>
            </a:r>
            <a:r>
              <a:rPr lang="en-GB" dirty="0"/>
              <a:t>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b="1" dirty="0"/>
              <a:t>Partners:</a:t>
            </a:r>
          </a:p>
          <a:p>
            <a:pPr marL="0" indent="0">
              <a:buNone/>
            </a:pPr>
            <a:r>
              <a:rPr lang="en-GB" dirty="0"/>
              <a:t>- Kindergarten Pedenjped, </a:t>
            </a:r>
            <a:r>
              <a:rPr lang="sl-SI" dirty="0" err="1"/>
              <a:t>unit</a:t>
            </a:r>
            <a:r>
              <a:rPr lang="en-GB" dirty="0"/>
              <a:t> </a:t>
            </a:r>
            <a:r>
              <a:rPr lang="en-GB" dirty="0" err="1"/>
              <a:t>Janče</a:t>
            </a:r>
            <a:r>
              <a:rPr lang="en-GB" dirty="0"/>
              <a:t>, </a:t>
            </a:r>
          </a:p>
          <a:p>
            <a:pPr marL="0" indent="0">
              <a:buNone/>
            </a:pPr>
            <a:r>
              <a:rPr lang="en-GB" dirty="0"/>
              <a:t>- Tourism Association </a:t>
            </a:r>
            <a:r>
              <a:rPr lang="en-GB" dirty="0" err="1"/>
              <a:t>Besnica</a:t>
            </a:r>
            <a:r>
              <a:rPr lang="en-GB" dirty="0"/>
              <a:t> – </a:t>
            </a:r>
            <a:r>
              <a:rPr lang="en-GB" dirty="0" err="1"/>
              <a:t>Janče</a:t>
            </a:r>
            <a:r>
              <a:rPr lang="en-GB" dirty="0"/>
              <a:t>,        </a:t>
            </a:r>
          </a:p>
          <a:p>
            <a:pPr marL="0" indent="0">
              <a:buNone/>
            </a:pPr>
            <a:r>
              <a:rPr lang="en-GB" dirty="0"/>
              <a:t>- Sports Association </a:t>
            </a:r>
            <a:r>
              <a:rPr lang="en-GB" dirty="0" err="1"/>
              <a:t>Janče</a:t>
            </a:r>
            <a:r>
              <a:rPr lang="en-GB" dirty="0"/>
              <a:t>.</a:t>
            </a:r>
          </a:p>
          <a:p>
            <a:endParaRPr lang="sl-SI" dirty="0"/>
          </a:p>
        </p:txBody>
      </p:sp>
      <p:pic>
        <p:nvPicPr>
          <p:cNvPr id="4" name="Slika 11" descr="logo%20OS%20Sostro">
            <a:extLst>
              <a:ext uri="{FF2B5EF4-FFF2-40B4-BE49-F238E27FC236}">
                <a16:creationId xmlns:a16="http://schemas.microsoft.com/office/drawing/2014/main" id="{E9D9CE21-A7B6-454A-BE7A-E1DD49C5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1155" y="1671273"/>
            <a:ext cx="1591203" cy="155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10" descr="Pedenjped5">
            <a:extLst>
              <a:ext uri="{FF2B5EF4-FFF2-40B4-BE49-F238E27FC236}">
                <a16:creationId xmlns:a16="http://schemas.microsoft.com/office/drawing/2014/main" id="{8F560AE4-FB48-472A-A943-CD320CC34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0365" y="3429000"/>
            <a:ext cx="2059829" cy="97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9" descr="znak TD Besnica Janče">
            <a:extLst>
              <a:ext uri="{FF2B5EF4-FFF2-40B4-BE49-F238E27FC236}">
                <a16:creationId xmlns:a16="http://schemas.microsoft.com/office/drawing/2014/main" id="{B5274553-A140-4053-A426-062F8286C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2121" y="4399796"/>
            <a:ext cx="2168843" cy="132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7" descr="SD_Jance">
            <a:extLst>
              <a:ext uri="{FF2B5EF4-FFF2-40B4-BE49-F238E27FC236}">
                <a16:creationId xmlns:a16="http://schemas.microsoft.com/office/drawing/2014/main" id="{7F404CE0-AC8F-4B50-91A3-9CD8D4CCD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2267" y="5429988"/>
            <a:ext cx="1428012" cy="142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14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933775-2887-4F86-BAFF-2765B8302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Sources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funding</a:t>
            </a:r>
            <a:r>
              <a:rPr lang="sl-SI" dirty="0"/>
              <a:t>: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651304F-620F-4142-B9DA-25F4F5492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925" y="1971619"/>
            <a:ext cx="109728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dirty="0"/>
          </a:p>
          <a:p>
            <a:r>
              <a:rPr lang="sl-SI" sz="2800" dirty="0"/>
              <a:t>Co-</a:t>
            </a:r>
            <a:r>
              <a:rPr lang="sl-SI" sz="2800" dirty="0" err="1"/>
              <a:t>funding</a:t>
            </a:r>
            <a:r>
              <a:rPr lang="sl-SI" sz="2800" dirty="0"/>
              <a:t> </a:t>
            </a:r>
            <a:r>
              <a:rPr lang="sl-SI" sz="2800" dirty="0" err="1"/>
              <a:t>from</a:t>
            </a:r>
            <a:r>
              <a:rPr lang="sl-SI" sz="2800" dirty="0"/>
              <a:t> EKSRP in </a:t>
            </a:r>
            <a:r>
              <a:rPr lang="sl-SI" sz="2800" dirty="0" err="1"/>
              <a:t>worth</a:t>
            </a:r>
            <a:r>
              <a:rPr lang="sl-SI" sz="2800" dirty="0"/>
              <a:t> </a:t>
            </a:r>
            <a:r>
              <a:rPr lang="sl-SI" sz="2800" dirty="0" err="1"/>
              <a:t>of</a:t>
            </a:r>
            <a:r>
              <a:rPr lang="sl-SI" sz="2800" dirty="0"/>
              <a:t> </a:t>
            </a:r>
            <a:r>
              <a:rPr lang="sl-SI" sz="2800" b="1" dirty="0"/>
              <a:t>34.368,67 €.</a:t>
            </a:r>
          </a:p>
          <a:p>
            <a:r>
              <a:rPr lang="sl-SI" sz="2800" dirty="0"/>
              <a:t>Total </a:t>
            </a:r>
            <a:r>
              <a:rPr lang="sl-SI" sz="2800" dirty="0" err="1"/>
              <a:t>worth</a:t>
            </a:r>
            <a:r>
              <a:rPr lang="sl-SI" sz="2800" dirty="0"/>
              <a:t> </a:t>
            </a:r>
            <a:r>
              <a:rPr lang="sl-SI" sz="2800" dirty="0" err="1"/>
              <a:t>of</a:t>
            </a:r>
            <a:r>
              <a:rPr lang="sl-SI" sz="2800" dirty="0"/>
              <a:t> </a:t>
            </a:r>
            <a:r>
              <a:rPr lang="sl-SI" sz="2800" dirty="0" err="1"/>
              <a:t>the</a:t>
            </a:r>
            <a:r>
              <a:rPr lang="sl-SI" sz="2800" dirty="0"/>
              <a:t> </a:t>
            </a:r>
            <a:r>
              <a:rPr lang="sl-SI" sz="2800" dirty="0" err="1"/>
              <a:t>project</a:t>
            </a:r>
            <a:r>
              <a:rPr lang="sl-SI" sz="2800" dirty="0"/>
              <a:t>: </a:t>
            </a:r>
            <a:r>
              <a:rPr lang="sl-SI" sz="2800" b="1" dirty="0"/>
              <a:t>49.833,56 €</a:t>
            </a:r>
            <a:r>
              <a:rPr lang="sl-SI" sz="4400" b="1" dirty="0"/>
              <a:t>.</a:t>
            </a:r>
          </a:p>
          <a:p>
            <a:endParaRPr lang="sl-SI" dirty="0"/>
          </a:p>
        </p:txBody>
      </p:sp>
      <p:pic>
        <p:nvPicPr>
          <p:cNvPr id="2051" name="Slika 5" descr="OZNAKA LEADER PRP (2)">
            <a:extLst>
              <a:ext uri="{FF2B5EF4-FFF2-40B4-BE49-F238E27FC236}">
                <a16:creationId xmlns:a16="http://schemas.microsoft.com/office/drawing/2014/main" id="{D47BB352-EE90-42FE-9276-AE573C632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4770" y="5751139"/>
            <a:ext cx="204152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Slika 6" descr="LAS-LOGO">
            <a:extLst>
              <a:ext uri="{FF2B5EF4-FFF2-40B4-BE49-F238E27FC236}">
                <a16:creationId xmlns:a16="http://schemas.microsoft.com/office/drawing/2014/main" id="{CCC0EFCE-ED4C-4A30-BFAB-408091305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2332" y="5759076"/>
            <a:ext cx="1493838" cy="60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Slika 7" descr="Logo_EKP_sklad_za_regionalni_razvoj_SLO_slogan">
            <a:extLst>
              <a:ext uri="{FF2B5EF4-FFF2-40B4-BE49-F238E27FC236}">
                <a16:creationId xmlns:a16="http://schemas.microsoft.com/office/drawing/2014/main" id="{4020EA77-3C4B-47DA-A866-C3780F667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6120" y="5751139"/>
            <a:ext cx="16002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853FD714-8B52-440D-A94E-C37A83A37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309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kumimoji="0" lang="sl-SI" altLang="sl-S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56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35DDFD-C115-4B5F-BAFE-D7D02F6BD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71" y="745725"/>
            <a:ext cx="6971929" cy="4554244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Behind this success story are the headmistress </a:t>
            </a:r>
            <a:r>
              <a:rPr lang="en-US" sz="3200" dirty="0" err="1"/>
              <a:t>Mojca</a:t>
            </a:r>
            <a:r>
              <a:rPr lang="en-US" sz="3200" dirty="0"/>
              <a:t> </a:t>
            </a:r>
            <a:r>
              <a:rPr lang="en-US" sz="3200" dirty="0" err="1"/>
              <a:t>Pajnič</a:t>
            </a:r>
            <a:r>
              <a:rPr lang="en-US" sz="3200" dirty="0"/>
              <a:t> </a:t>
            </a:r>
            <a:r>
              <a:rPr lang="en-US" sz="3200" dirty="0" err="1"/>
              <a:t>Kirn</a:t>
            </a:r>
            <a:r>
              <a:rPr lang="en-US" sz="3200" dirty="0"/>
              <a:t>, who wholeheartedly supports projects that enrich children's activities and teach them for life, as well as warm-hearted teachers at branch schools of the Municipality of Ljubljana.</a:t>
            </a:r>
            <a:endParaRPr lang="sl-SI" sz="3200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8EFB293E-04CB-48EE-B876-739D3BF379D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859655" y="859654"/>
            <a:ext cx="6877235" cy="515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56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609600" y="125843"/>
            <a:ext cx="10972800" cy="941832"/>
          </a:xfrm>
        </p:spPr>
        <p:txBody>
          <a:bodyPr rtlCol="0">
            <a:normAutofit/>
          </a:bodyPr>
          <a:lstStyle/>
          <a:p>
            <a:pPr rtl="0"/>
            <a:r>
              <a:rPr lang="sl-SI" dirty="0" err="1"/>
              <a:t>Our</a:t>
            </a:r>
            <a:r>
              <a:rPr lang="sl-SI" dirty="0"/>
              <a:t> </a:t>
            </a:r>
            <a:r>
              <a:rPr lang="sl-SI" dirty="0" err="1"/>
              <a:t>goals</a:t>
            </a:r>
            <a:r>
              <a:rPr lang="sl-SI" dirty="0"/>
              <a:t>:</a:t>
            </a:r>
          </a:p>
        </p:txBody>
      </p:sp>
      <p:sp>
        <p:nvSpPr>
          <p:cNvPr id="2" name="Označba mesta za vsebino 1"/>
          <p:cNvSpPr>
            <a:spLocks noGrp="1"/>
          </p:cNvSpPr>
          <p:nvPr>
            <p:ph idx="1"/>
          </p:nvPr>
        </p:nvSpPr>
        <p:spPr>
          <a:xfrm>
            <a:off x="499872" y="1223652"/>
            <a:ext cx="10972800" cy="4966836"/>
          </a:xfrm>
        </p:spPr>
        <p:txBody>
          <a:bodyPr rtlCol="0">
            <a:normAutofit/>
          </a:bodyPr>
          <a:lstStyle/>
          <a:p>
            <a:pPr rtl="0">
              <a:lnSpc>
                <a:spcPct val="150000"/>
              </a:lnSpc>
            </a:pPr>
            <a:r>
              <a:rPr lang="en-GB" dirty="0"/>
              <a:t>greater social inclusion</a:t>
            </a:r>
          </a:p>
          <a:p>
            <a:pPr rtl="0">
              <a:lnSpc>
                <a:spcPct val="150000"/>
              </a:lnSpc>
            </a:pPr>
            <a:r>
              <a:rPr lang="en-GB" dirty="0"/>
              <a:t>preservation and protection of natural features and biotic diversity</a:t>
            </a:r>
          </a:p>
          <a:p>
            <a:pPr rtl="0">
              <a:lnSpc>
                <a:spcPct val="150000"/>
              </a:lnSpc>
            </a:pPr>
            <a:r>
              <a:rPr lang="en-GB" dirty="0"/>
              <a:t>gaining practical experience in a sustainable way of life</a:t>
            </a:r>
          </a:p>
          <a:p>
            <a:pPr rtl="0">
              <a:lnSpc>
                <a:spcPct val="150000"/>
              </a:lnSpc>
            </a:pPr>
            <a:r>
              <a:rPr lang="en-GB" dirty="0"/>
              <a:t>creating an attractive living environment and raising the quality of living</a:t>
            </a:r>
          </a:p>
          <a:p>
            <a:pPr rtl="0">
              <a:lnSpc>
                <a:spcPct val="150000"/>
              </a:lnSpc>
            </a:pPr>
            <a:r>
              <a:rPr lang="en-GB" dirty="0"/>
              <a:t>intergenerational cooperation</a:t>
            </a:r>
          </a:p>
          <a:p>
            <a:pPr marL="0" indent="0">
              <a:buNone/>
            </a:pPr>
            <a:endParaRPr lang="sl-SI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EEE8B2-A7F1-46C9-80BF-2EF406251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404653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0891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91F41D-A320-42AD-95F9-DC6040765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88" y="0"/>
            <a:ext cx="11324948" cy="710214"/>
          </a:xfrm>
        </p:spPr>
        <p:txBody>
          <a:bodyPr>
            <a:normAutofit/>
          </a:bodyPr>
          <a:lstStyle/>
          <a:p>
            <a:r>
              <a:rPr lang="sl-SI" sz="4000" dirty="0" err="1"/>
              <a:t>Activities</a:t>
            </a:r>
            <a:r>
              <a:rPr lang="sl-SI" sz="4000" dirty="0"/>
              <a:t> to </a:t>
            </a:r>
            <a:r>
              <a:rPr lang="sl-SI" sz="4000" dirty="0" err="1"/>
              <a:t>achieve</a:t>
            </a:r>
            <a:r>
              <a:rPr lang="sl-SI" sz="4000" dirty="0"/>
              <a:t> </a:t>
            </a:r>
            <a:r>
              <a:rPr lang="sl-SI" sz="4000" dirty="0" err="1"/>
              <a:t>our</a:t>
            </a:r>
            <a:r>
              <a:rPr lang="sl-SI" sz="4000" dirty="0"/>
              <a:t> </a:t>
            </a:r>
            <a:r>
              <a:rPr lang="sl-SI" sz="4000" dirty="0" err="1"/>
              <a:t>goals</a:t>
            </a:r>
            <a:r>
              <a:rPr lang="sl-SI" sz="4000" dirty="0"/>
              <a:t>: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ECD4A92-F4D5-4E89-8D08-4CC7BE387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81382"/>
            <a:ext cx="12046997" cy="5508447"/>
          </a:xfrm>
        </p:spPr>
        <p:txBody>
          <a:bodyPr>
            <a:normAutofit/>
          </a:bodyPr>
          <a:lstStyle/>
          <a:p>
            <a:endParaRPr lang="sl-SI" sz="2400" b="1" dirty="0"/>
          </a:p>
          <a:p>
            <a:r>
              <a:rPr lang="sl-SI" sz="2400" b="1" dirty="0"/>
              <a:t>BUILDING AND INSTALLATION </a:t>
            </a:r>
          </a:p>
          <a:p>
            <a:pPr marL="0" indent="0">
              <a:buNone/>
            </a:pPr>
            <a:r>
              <a:rPr lang="sl-SI" sz="2400" b="1" dirty="0"/>
              <a:t>   OF GARDEN SHEDS AND</a:t>
            </a:r>
          </a:p>
          <a:p>
            <a:pPr marL="0" indent="0">
              <a:buNone/>
            </a:pPr>
            <a:r>
              <a:rPr lang="sl-SI" sz="2400" b="1" dirty="0"/>
              <a:t>   OUTDOOR BENCHES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84E38F5C-3BEB-4010-8DD4-09FD0AAA09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4844" y="4086149"/>
            <a:ext cx="4787095" cy="2690348"/>
          </a:xfrm>
          <a:prstGeom prst="rect">
            <a:avLst/>
          </a:prstGeom>
        </p:spPr>
      </p:pic>
      <p:pic>
        <p:nvPicPr>
          <p:cNvPr id="5" name="Označba mesta vsebine 3" descr="C:\Users\juzer4\Pictures\PODRUŽNIČARJI GREMO NAPREJ 2019\458_3105_dokončanje vrtne ute in dovaa  mize s klopmi_31.5.2019\IMG_2422.JPG">
            <a:extLst>
              <a:ext uri="{FF2B5EF4-FFF2-40B4-BE49-F238E27FC236}">
                <a16:creationId xmlns:a16="http://schemas.microsoft.com/office/drawing/2014/main" id="{A5D0A644-7716-450E-8A3C-2228E9FAF738}"/>
              </a:ext>
            </a:extLst>
          </p:cNvPr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115" y="3029797"/>
            <a:ext cx="5178614" cy="2978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" descr="C:\Users\juzer4\Pictures\PODRUŽNIČARJI GREMO NAPREJ 2019\457_2405_sajenje zelišč_24.5.2019\IMG_2410.JPG">
            <a:extLst>
              <a:ext uri="{FF2B5EF4-FFF2-40B4-BE49-F238E27FC236}">
                <a16:creationId xmlns:a16="http://schemas.microsoft.com/office/drawing/2014/main" id="{A4AFA6AA-5E76-44C7-84ED-AA6719FAC83B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8865814" y="1697460"/>
            <a:ext cx="4255014" cy="2148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1269B97A-26FB-405D-9FFE-F3379400D48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2468" y="871976"/>
            <a:ext cx="4113346" cy="308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87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622ED755-BFD2-4C71-AD35-9F03ACB2D6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533" y="137604"/>
            <a:ext cx="4937094" cy="6582792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9855D9F1-0237-49DF-9C78-979719C04E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9866" y="834501"/>
            <a:ext cx="6723513" cy="565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83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56FA991-0A42-42AB-92B2-B41EE4B06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2747"/>
            <a:ext cx="12192000" cy="6496677"/>
          </a:xfrm>
        </p:spPr>
        <p:txBody>
          <a:bodyPr/>
          <a:lstStyle/>
          <a:p>
            <a:endParaRPr lang="sl-SI" sz="2400" b="1" dirty="0"/>
          </a:p>
          <a:p>
            <a:pPr marL="0" indent="0">
              <a:buNone/>
            </a:pPr>
            <a:endParaRPr lang="sl-SI" sz="2400" b="1" dirty="0"/>
          </a:p>
          <a:p>
            <a:r>
              <a:rPr lang="sl-SI" sz="2400" b="1" dirty="0"/>
              <a:t>INSTALLATION OF COMPOST BINS</a:t>
            </a:r>
          </a:p>
          <a:p>
            <a:endParaRPr lang="sl-SI" dirty="0"/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AC2F760D-5537-446B-ABA1-A619B9D86B7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908" y="1958776"/>
            <a:ext cx="5484857" cy="3082490"/>
          </a:xfrm>
          <a:prstGeom prst="rect">
            <a:avLst/>
          </a:prstGeom>
        </p:spPr>
      </p:pic>
      <p:sp>
        <p:nvSpPr>
          <p:cNvPr id="5" name="AutoShape 4" descr="1697461925283.jpg">
            <a:extLst>
              <a:ext uri="{FF2B5EF4-FFF2-40B4-BE49-F238E27FC236}">
                <a16:creationId xmlns:a16="http://schemas.microsoft.com/office/drawing/2014/main" id="{3FF05675-8252-4DA8-A633-9AD90FBCB5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04AFCB77-BB1C-4F6B-AA1E-66790EC93A1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0673" y="1389355"/>
            <a:ext cx="5439053" cy="407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77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2326679-D204-4FCE-AFB7-E8D3E9857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sl-SI" dirty="0"/>
          </a:p>
          <a:p>
            <a:r>
              <a:rPr lang="sl-SI" sz="2400" b="1" dirty="0"/>
              <a:t>TAKING CARE OF ECO ORCHARD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F44ABEE1-9EA3-44AE-A935-9CAAE32361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2351" y="3660091"/>
            <a:ext cx="5549542" cy="3118843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DD6161F6-F3A4-4D27-864B-92A9A4EE1B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3951" y="79066"/>
            <a:ext cx="6096000" cy="3425952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EFB3BB95-60BD-4DB5-877D-45BD0A7BA6C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858" y="1005879"/>
            <a:ext cx="4446866" cy="2499139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77AC14BE-76C6-413A-A000-C4917F462F0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4" y="3675080"/>
            <a:ext cx="5517963" cy="310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67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značba mesta vsebine 3">
            <a:extLst>
              <a:ext uri="{FF2B5EF4-FFF2-40B4-BE49-F238E27FC236}">
                <a16:creationId xmlns:a16="http://schemas.microsoft.com/office/drawing/2014/main" id="{28877BAE-3D6E-4060-A3E9-180A9664A9F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608" y="1003177"/>
            <a:ext cx="10188784" cy="572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8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dstavitev na zbiranje zamisli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870848_TF03460637" id="{108760C4-EDA9-41E9-B7B3-12E496FCC068}" vid="{8AF8BD13-2566-4728-813A-A61CC2627D5F}"/>
    </a:ext>
  </a:extLst>
</a:theme>
</file>

<file path=ppt/theme/theme2.xml><?xml version="1.0" encoding="utf-8"?>
<a:theme xmlns:a="http://schemas.openxmlformats.org/drawingml/2006/main" name="Officeova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Predstavitev za poslovno zbiranje zamisli</Template>
  <TotalTime>767</TotalTime>
  <Words>456</Words>
  <Application>Microsoft Office PowerPoint</Application>
  <PresentationFormat>Širokozaslonsko</PresentationFormat>
  <Paragraphs>127</Paragraphs>
  <Slides>31</Slides>
  <Notes>7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31</vt:i4>
      </vt:variant>
    </vt:vector>
  </HeadingPairs>
  <TitlesOfParts>
    <vt:vector size="38" baseType="lpstr">
      <vt:lpstr>Arial</vt:lpstr>
      <vt:lpstr>Calibri</vt:lpstr>
      <vt:lpstr>Century Gothic</vt:lpstr>
      <vt:lpstr>Palatino Linotype</vt:lpstr>
      <vt:lpstr>Times New Roman</vt:lpstr>
      <vt:lpstr>Wingdings 2</vt:lpstr>
      <vt:lpstr>Predstavitev na zbiranje zamisli</vt:lpstr>
      <vt:lpstr> Mission:  PODRUŽNIČARJI GREMO NAPREJ (Branch schools are moving forward)</vt:lpstr>
      <vt:lpstr>Why did we choose this project?</vt:lpstr>
      <vt:lpstr>Our partners</vt:lpstr>
      <vt:lpstr>Our goals:</vt:lpstr>
      <vt:lpstr>Activities to achieve our goals:</vt:lpstr>
      <vt:lpstr>PowerPointova predstavitev</vt:lpstr>
      <vt:lpstr>PowerPointova predstavitev</vt:lpstr>
      <vt:lpstr>PowerPointova predstavitev</vt:lpstr>
      <vt:lpstr>PowerPointova predstavitev</vt:lpstr>
      <vt:lpstr>ECO ORCHARDS made in the project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Povzemanje</vt:lpstr>
      <vt:lpstr>PowerPointova predstavitev</vt:lpstr>
      <vt:lpstr>PowerPointova predstavitev</vt:lpstr>
      <vt:lpstr>PowerPointova predstavitev</vt:lpstr>
      <vt:lpstr>PowerPointova predstavitev</vt:lpstr>
      <vt:lpstr>New products:</vt:lpstr>
      <vt:lpstr>Promoting the project:</vt:lpstr>
      <vt:lpstr>PowerPointova predstavitev</vt:lpstr>
      <vt:lpstr>Direct results achieved:</vt:lpstr>
      <vt:lpstr>  Indirect results achieved:</vt:lpstr>
      <vt:lpstr>Sources of funding:</vt:lpstr>
      <vt:lpstr>Behind this success story are the headmistress Mojca Pajnič Kirn, who wholeheartedly supports projects that enrich children's activities and teach them for life, as well as warm-hearted teachers at branch schools of the Municipality of Ljubljana.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Operacija:  PODRUŽNIČARJI GREMO NAPREJ</dc:title>
  <dc:creator>Skrbnik</dc:creator>
  <cp:lastModifiedBy>Uporabnik sistema Windows</cp:lastModifiedBy>
  <cp:revision>57</cp:revision>
  <dcterms:created xsi:type="dcterms:W3CDTF">2023-10-14T19:05:05Z</dcterms:created>
  <dcterms:modified xsi:type="dcterms:W3CDTF">2023-12-13T13:44:04Z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